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6"/>
  </p:notesMasterIdLst>
  <p:handoutMasterIdLst>
    <p:handoutMasterId r:id="rId37"/>
  </p:handoutMasterIdLst>
  <p:sldIdLst>
    <p:sldId id="1242" r:id="rId6"/>
    <p:sldId id="1261" r:id="rId7"/>
    <p:sldId id="1291" r:id="rId8"/>
    <p:sldId id="1290" r:id="rId9"/>
    <p:sldId id="1304" r:id="rId10"/>
    <p:sldId id="1262" r:id="rId11"/>
    <p:sldId id="1321" r:id="rId12"/>
    <p:sldId id="1328" r:id="rId13"/>
    <p:sldId id="1323" r:id="rId14"/>
    <p:sldId id="1324" r:id="rId15"/>
    <p:sldId id="1325" r:id="rId16"/>
    <p:sldId id="1326" r:id="rId17"/>
    <p:sldId id="1327" r:id="rId18"/>
    <p:sldId id="1309" r:id="rId19"/>
    <p:sldId id="1264" r:id="rId20"/>
    <p:sldId id="1300" r:id="rId21"/>
    <p:sldId id="1318" r:id="rId22"/>
    <p:sldId id="1289" r:id="rId23"/>
    <p:sldId id="1329" r:id="rId24"/>
    <p:sldId id="1301" r:id="rId25"/>
    <p:sldId id="1287" r:id="rId26"/>
    <p:sldId id="1288" r:id="rId27"/>
    <p:sldId id="1268" r:id="rId28"/>
    <p:sldId id="1269" r:id="rId29"/>
    <p:sldId id="1286" r:id="rId30"/>
    <p:sldId id="1310" r:id="rId31"/>
    <p:sldId id="1303" r:id="rId32"/>
    <p:sldId id="1320" r:id="rId33"/>
    <p:sldId id="1275" r:id="rId34"/>
    <p:sldId id="1184" r:id="rId3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61"/>
            <p14:sldId id="1291"/>
            <p14:sldId id="1290"/>
            <p14:sldId id="1304"/>
            <p14:sldId id="1262"/>
            <p14:sldId id="1321"/>
            <p14:sldId id="1328"/>
            <p14:sldId id="1323"/>
            <p14:sldId id="1324"/>
            <p14:sldId id="1325"/>
            <p14:sldId id="1326"/>
            <p14:sldId id="1327"/>
            <p14:sldId id="1309"/>
            <p14:sldId id="1264"/>
            <p14:sldId id="1300"/>
            <p14:sldId id="1318"/>
            <p14:sldId id="1289"/>
            <p14:sldId id="1329"/>
            <p14:sldId id="1301"/>
            <p14:sldId id="1287"/>
            <p14:sldId id="1288"/>
            <p14:sldId id="1268"/>
            <p14:sldId id="1269"/>
            <p14:sldId id="1286"/>
            <p14:sldId id="1310"/>
            <p14:sldId id="1303"/>
            <p14:sldId id="1320"/>
            <p14:sldId id="12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67814" autoAdjust="0"/>
  </p:normalViewPr>
  <p:slideViewPr>
    <p:cSldViewPr snapToGrid="0">
      <p:cViewPr varScale="1">
        <p:scale>
          <a:sx n="49" d="100"/>
          <a:sy n="49" d="100"/>
        </p:scale>
        <p:origin x="1166" y="5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a:t>
          </a:r>
          <a:r>
            <a:rPr lang="en-US" sz="1400" dirty="0" err="1" smtClean="0">
              <a:latin typeface="Franklin Gothic Book" pitchFamily="34" charset="0"/>
            </a:rPr>
            <a:t>Litware</a:t>
          </a:r>
          <a:r>
            <a:rPr lang="en-US" sz="1400" dirty="0" smtClean="0">
              <a:latin typeface="Franklin Gothic Book" pitchFamily="34" charset="0"/>
            </a:rPr>
            <a:t> resources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D6545351-32E2-4F90-A0D0-59E6D8443C73}">
      <dgm:prSet custT="1"/>
      <dgm:spPr/>
      <dgm:t>
        <a:bodyPr/>
        <a:lstStyle/>
        <a:p>
          <a:r>
            <a:rPr lang="en-US" sz="1400" dirty="0" smtClean="0">
              <a:latin typeface="Franklin Gothic Book" pitchFamily="34" charset="0"/>
            </a:rPr>
            <a:t>Fixed hours of App SME architecture guidance or solution review/support</a:t>
          </a:r>
        </a:p>
      </dgm:t>
    </dgm:pt>
    <dgm:pt modelId="{79D65EE0-29FA-40BE-A28B-6D825E9803FA}" type="parTrans" cxnId="{99F0B5E6-F102-41A9-9D59-D2287BA828C4}">
      <dgm:prSet/>
      <dgm:spPr/>
      <dgm:t>
        <a:bodyPr/>
        <a:lstStyle/>
        <a:p>
          <a:endParaRPr lang="en-NZ"/>
        </a:p>
      </dgm:t>
    </dgm:pt>
    <dgm:pt modelId="{0E2163B9-0E1F-4FF4-AC56-89547431E285}" type="sibTrans" cxnId="{99F0B5E6-F102-41A9-9D59-D2287BA828C4}">
      <dgm:prSet/>
      <dgm:spPr/>
      <dgm:t>
        <a:bodyPr/>
        <a:lstStyle/>
        <a:p>
          <a:endParaRPr lang="en-NZ"/>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99F0B5E6-F102-41A9-9D59-D2287BA828C4}" srcId="{C75645D9-F0C3-41E5-A1B3-8154AA95A942}" destId="{D6545351-32E2-4F90-A0D0-59E6D8443C73}" srcOrd="1" destOrd="0" parTransId="{79D65EE0-29FA-40BE-A28B-6D825E9803FA}" sibTransId="{0E2163B9-0E1F-4FF4-AC56-89547431E285}"/>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7709CC0B-0024-442F-8C5D-A840289F922F}" type="presOf" srcId="{D6545351-32E2-4F90-A0D0-59E6D8443C73}" destId="{AF62037B-9591-46B8-A785-AF52125A4A7E}" srcOrd="0" destOrd="2" presId="urn:microsoft.com/office/officeart/2005/8/layout/vList4"/>
    <dgm:cxn modelId="{01DBB870-65F3-4E56-B437-6A67A5AD43F9}" type="presOf" srcId="{B95345B4-55FC-4EA4-BC9E-3211ACA53958}" destId="{7676CD8E-6ECD-4B61-A451-9F980B5F1C16}" srcOrd="1" destOrd="3"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2"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5355A662-0466-4A60-9A4A-3E6FA144E135}" type="presOf" srcId="{D6545351-32E2-4F90-A0D0-59E6D8443C73}" destId="{7676CD8E-6ECD-4B61-A451-9F980B5F1C16}" srcOrd="1" destOrd="2" presId="urn:microsoft.com/office/officeart/2005/8/layout/vList4"/>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3"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Scheduling, 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FBEF9D63-7B34-4A0C-9D82-4E32C0FF7201}" srcId="{EAF44B18-45B5-4E8E-A9F7-796252813799}" destId="{24C83428-43EC-448A-968F-6ED1EB65C2D6}" srcOrd="0" destOrd="0" parTransId="{B906CE50-EFBB-4A3C-96E0-0E7CAD12AB88}" sibTransId="{C5D0C65A-CDFE-4AFC-96CE-DA37D2AC7C2E}"/>
    <dgm:cxn modelId="{95ED0AC9-B414-45BB-A029-961FE7F90757}" srcId="{F6FEADD9-F67D-41F5-BA4C-3C84956E7F46}" destId="{9BB18901-C46A-47A2-BF49-525262ED87E4}" srcOrd="0" destOrd="0" parTransId="{66BA5F31-81DD-48B5-ADE0-198F4D0F93AB}" sibTransId="{D4B79DFD-9BE8-4C0E-960B-724A94C2899D}"/>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smtClean="0"/>
            <a:t>In scope</a:t>
          </a:r>
          <a:endParaRPr lang="en-US"/>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CCE2C-C2D5-4674-BE07-E4A0BDE006C0}">
      <dsp:nvSpPr>
        <dsp:cNvPr id="0" name=""/>
        <dsp:cNvSpPr/>
      </dsp:nvSpPr>
      <dsp:spPr>
        <a:xfrm>
          <a:off x="0" y="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b="1" kern="1200" dirty="0" smtClean="0"/>
            <a:t>Help customers analyze existing FTC solutions</a:t>
          </a:r>
          <a:endParaRPr lang="en-US" sz="1600" b="1" kern="1200" dirty="0"/>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do you have? What do you try to accomplish with the current customization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OOB features are available before writing custom code?</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For the scenarios requiring custom coding, can you use APP model instead?</a:t>
          </a:r>
          <a:endParaRPr lang="en-US" sz="1400" kern="1200" dirty="0">
            <a:latin typeface="Franklin Gothic Book" pitchFamily="34" charset="0"/>
          </a:endParaRPr>
        </a:p>
      </dsp:txBody>
      <dsp:txXfrm>
        <a:off x="1734236" y="0"/>
        <a:ext cx="6391646" cy="1090597"/>
      </dsp:txXfrm>
    </dsp:sp>
    <dsp:sp modelId="{C49E7B8C-3109-4DB1-A723-4BE28D105C4C}">
      <dsp:nvSpPr>
        <dsp:cNvPr id="0" name=""/>
        <dsp:cNvSpPr/>
      </dsp:nvSpPr>
      <dsp:spPr>
        <a:xfrm>
          <a:off x="109059" y="109059"/>
          <a:ext cx="1625176" cy="872477"/>
        </a:xfrm>
        <a:prstGeom prst="roundRect">
          <a:avLst>
            <a:gd name="adj" fmla="val 10000"/>
          </a:avLst>
        </a:prstGeom>
        <a:blipFill rotWithShape="1">
          <a:blip xmlns:r="http://schemas.openxmlformats.org/officeDocument/2006/relationships" r:embed="rId1"/>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B57E30A-16F8-46E4-B089-D94E63FE171C}">
      <dsp:nvSpPr>
        <dsp:cNvPr id="0" name=""/>
        <dsp:cNvSpPr/>
      </dsp:nvSpPr>
      <dsp:spPr>
        <a:xfrm>
          <a:off x="0" y="1199656"/>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kern="1200" dirty="0" smtClean="0">
              <a:latin typeface="Franklin Gothic Medium" pitchFamily="34" charset="0"/>
            </a:rPr>
            <a:t>Help customers move FTC to App following guidance and best practice</a:t>
          </a:r>
          <a:endParaRPr lang="en-US" sz="1600" kern="1200" dirty="0">
            <a:latin typeface="Franklin Gothic Medium"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write Apps to delivery the custom functionality?</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is the best architecture and solution design?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replace the existing FTC with the new solution? </a:t>
          </a:r>
          <a:endParaRPr lang="en-US" sz="1400" kern="1200" dirty="0">
            <a:latin typeface="Franklin Gothic Book" pitchFamily="34" charset="0"/>
          </a:endParaRPr>
        </a:p>
      </dsp:txBody>
      <dsp:txXfrm>
        <a:off x="1734236" y="1199656"/>
        <a:ext cx="6391646" cy="1090597"/>
      </dsp:txXfrm>
    </dsp:sp>
    <dsp:sp modelId="{D8613DBE-B9FC-4770-9B4A-E4836A2DD46E}">
      <dsp:nvSpPr>
        <dsp:cNvPr id="0" name=""/>
        <dsp:cNvSpPr/>
      </dsp:nvSpPr>
      <dsp:spPr>
        <a:xfrm>
          <a:off x="109059" y="1308716"/>
          <a:ext cx="1625176" cy="872477"/>
        </a:xfrm>
        <a:prstGeom prst="roundRect">
          <a:avLst>
            <a:gd name="adj" fmla="val 10000"/>
          </a:avLst>
        </a:prstGeom>
        <a:blipFill rotWithShape="1">
          <a:blip xmlns:r="http://schemas.openxmlformats.org/officeDocument/2006/relationships" r:embed="rId2"/>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9C4B342-664A-4B02-ABD6-0CBA67E833F7}">
      <dsp:nvSpPr>
        <dsp:cNvPr id="0" name=""/>
        <dsp:cNvSpPr/>
      </dsp:nvSpPr>
      <dsp:spPr>
        <a:xfrm>
          <a:off x="0" y="2399313"/>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91440" rIns="60960" bIns="91440" numCol="1" spcCol="1270" anchor="ctr"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Provide App SME support (Pilot)</a:t>
          </a:r>
        </a:p>
        <a:p>
          <a:pPr lvl="0" algn="l" defTabSz="711200">
            <a:lnSpc>
              <a:spcPct val="90000"/>
            </a:lnSpc>
            <a:spcBef>
              <a:spcPct val="0"/>
            </a:spcBef>
            <a:spcAft>
              <a:spcPct val="35000"/>
            </a:spcAft>
          </a:pPr>
          <a:r>
            <a:rPr lang="en-US" sz="1400" kern="1200" dirty="0" smtClean="0">
              <a:latin typeface="Franklin Gothic Book" pitchFamily="34" charset="0"/>
            </a:rPr>
            <a:t>Have your dev team working with </a:t>
          </a:r>
          <a:r>
            <a:rPr lang="en-US" sz="1400" kern="1200" dirty="0" err="1" smtClean="0">
              <a:latin typeface="Franklin Gothic Book" pitchFamily="34" charset="0"/>
            </a:rPr>
            <a:t>Litware</a:t>
          </a:r>
          <a:r>
            <a:rPr lang="en-US" sz="1400" kern="1200" dirty="0" smtClean="0">
              <a:latin typeface="Franklin Gothic Book" pitchFamily="34" charset="0"/>
            </a:rPr>
            <a:t> resources to jointly develop the pilot projects with guidance and patterns</a:t>
          </a:r>
          <a:endParaRPr lang="en-US" sz="1600" b="1" kern="1200" dirty="0" smtClean="0">
            <a:latin typeface="Franklin Gothic Book" pitchFamily="34" charset="0"/>
          </a:endParaRPr>
        </a:p>
      </dsp:txBody>
      <dsp:txXfrm>
        <a:off x="1734236" y="2399313"/>
        <a:ext cx="6391646" cy="1090597"/>
      </dsp:txXfrm>
    </dsp:sp>
    <dsp:sp modelId="{2F12796E-2ED9-4AA4-B4AF-5E40C84A6196}">
      <dsp:nvSpPr>
        <dsp:cNvPr id="0" name=""/>
        <dsp:cNvSpPr/>
      </dsp:nvSpPr>
      <dsp:spPr>
        <a:xfrm>
          <a:off x="109059" y="2508373"/>
          <a:ext cx="1625176" cy="872477"/>
        </a:xfrm>
        <a:prstGeom prst="roundRect">
          <a:avLst>
            <a:gd name="adj" fmla="val 10000"/>
          </a:avLst>
        </a:prstGeom>
        <a:blipFill rotWithShape="1">
          <a:blip xmlns:r="http://schemas.openxmlformats.org/officeDocument/2006/relationships" r:embed="rId3"/>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F62037B-9591-46B8-A785-AF52125A4A7E}">
      <dsp:nvSpPr>
        <dsp:cNvPr id="0" name=""/>
        <dsp:cNvSpPr/>
      </dsp:nvSpPr>
      <dsp:spPr>
        <a:xfrm>
          <a:off x="0" y="359897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General Guidance</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Guidance/training is available on MSDN and GitHub</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Fixed hours of App SME architecture guidance or solution review/support</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Customer resource drive the project implementation</a:t>
          </a:r>
        </a:p>
      </dsp:txBody>
      <dsp:txXfrm>
        <a:off x="1734236" y="3598970"/>
        <a:ext cx="6391646" cy="1090597"/>
      </dsp:txXfrm>
    </dsp:sp>
    <dsp:sp modelId="{D24E4202-AFBB-4EB2-9440-44EF89134E38}">
      <dsp:nvSpPr>
        <dsp:cNvPr id="0" name=""/>
        <dsp:cNvSpPr/>
      </dsp:nvSpPr>
      <dsp:spPr>
        <a:xfrm>
          <a:off x="109059" y="3708030"/>
          <a:ext cx="1625176" cy="872477"/>
        </a:xfrm>
        <a:prstGeom prst="roundRect">
          <a:avLst>
            <a:gd name="adj" fmla="val 10000"/>
          </a:avLst>
        </a:prstGeom>
        <a:blipFill rotWithShape="1">
          <a:blip xmlns:r="http://schemas.openxmlformats.org/officeDocument/2006/relationships" r:embed="rId4"/>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6/2/2015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6/2/2015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General </a:t>
            </a:r>
            <a:r>
              <a:rPr lang="en-US" dirty="0" err="1" smtClean="0">
                <a:solidFill>
                  <a:prstClr val="black"/>
                </a:solidFill>
              </a:rPr>
              <a:t>KickOff</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61D82A9-93DA-4C22-8099-33F89738B2CD}" type="datetime1">
              <a:rPr lang="en-US" smtClean="0">
                <a:solidFill>
                  <a:prstClr val="black"/>
                </a:solidFill>
              </a:rPr>
              <a:pPr/>
              <a:t>6/2/2015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7619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6/2/2015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15</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Date Placeholder 3"/>
          <p:cNvSpPr>
            <a:spLocks noGrp="1"/>
          </p:cNvSpPr>
          <p:nvPr>
            <p:ph type="dt" idx="10"/>
          </p:nvPr>
        </p:nvSpPr>
        <p:spPr/>
        <p:txBody>
          <a:bodyPr/>
          <a:lstStyle/>
          <a:p>
            <a:fld id="{A909DE72-6553-4CD7-8450-542ADC455ED9}" type="datetime1">
              <a:rPr lang="en-US" smtClean="0"/>
              <a:t>6/2/2015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831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6/2/2015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467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6/2/2015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 discussion slides than actually drilling down to the solutions</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6/2/2015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General Kickoff</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6/2/2015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6/2/2015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5597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6/2/2015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431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406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6C6D9D-6087-4032-9C2F-E6CFC3B9D646}" type="datetime1">
              <a:rPr lang="en-US" smtClean="0"/>
              <a:t>6/2/2015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6/2/2015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851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6/2/2015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21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6/2/2015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 to service roadmap</a:t>
            </a:r>
          </a:p>
          <a:p>
            <a:r>
              <a:rPr lang="en-US" dirty="0" smtClean="0"/>
              <a:t>Cloud Model offers new capabilities</a:t>
            </a: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6/2/2015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77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6</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9A3D4EF-FC77-4542-8C22-63DD037305B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8863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 – SharePoint Online</a:t>
            </a:r>
          </a:p>
          <a:p>
            <a:r>
              <a:rPr lang="en-US" dirty="0" smtClean="0"/>
              <a:t>ALM –</a:t>
            </a:r>
            <a:r>
              <a:rPr lang="en-US" baseline="0" dirty="0" smtClean="0"/>
              <a:t> Application Lifecycle Management</a:t>
            </a:r>
            <a:endParaRPr lang="en-US" dirty="0"/>
          </a:p>
        </p:txBody>
      </p:sp>
      <p:sp>
        <p:nvSpPr>
          <p:cNvPr id="4" name="Date Placeholder 3"/>
          <p:cNvSpPr>
            <a:spLocks noGrp="1"/>
          </p:cNvSpPr>
          <p:nvPr>
            <p:ph type="dt" idx="10"/>
          </p:nvPr>
        </p:nvSpPr>
        <p:spPr/>
        <p:txBody>
          <a:bodyPr/>
          <a:lstStyle/>
          <a:p>
            <a:fld id="{8BFDA3AC-7AED-4CD1-A663-B545E1334621}" type="datetime1">
              <a:rPr lang="en-US" smtClean="0"/>
              <a:t>6/2/2015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0819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POC: Proof of Concept</a:t>
            </a:r>
            <a:endParaRPr lang="en-NZ" dirty="0"/>
          </a:p>
        </p:txBody>
      </p:sp>
      <p:sp>
        <p:nvSpPr>
          <p:cNvPr id="4" name="Date Placeholder 3"/>
          <p:cNvSpPr>
            <a:spLocks noGrp="1"/>
          </p:cNvSpPr>
          <p:nvPr>
            <p:ph type="dt" idx="10"/>
          </p:nvPr>
        </p:nvSpPr>
        <p:spPr/>
        <p:txBody>
          <a:bodyPr/>
          <a:lstStyle/>
          <a:p>
            <a:fld id="{F385422B-7044-4FA2-92E5-C245E5491A90}" type="datetime1">
              <a:rPr lang="en-US" smtClean="0"/>
              <a:t>6/2/2015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192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slideLayout" Target="../slideLayouts/slideLayout25.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a:xfrm>
            <a:off x="484213" y="3627377"/>
            <a:ext cx="8822964" cy="1254354"/>
          </a:xfrm>
        </p:spPr>
        <p:txBody>
          <a:bodyPr/>
          <a:lstStyle/>
          <a:p>
            <a:r>
              <a:rPr lang="en-US" dirty="0" smtClean="0"/>
              <a:t>Kick-Off for</a:t>
            </a:r>
            <a:br>
              <a:rPr lang="en-US" dirty="0" smtClean="0"/>
            </a:br>
            <a:r>
              <a:rPr lang="en-GB" dirty="0" smtClean="0"/>
              <a:t>Transformation </a:t>
            </a:r>
            <a:r>
              <a:rPr lang="en-GB" dirty="0"/>
              <a:t>Process</a:t>
            </a:r>
            <a:endParaRPr lang="en-US" dirty="0"/>
          </a:p>
        </p:txBody>
      </p:sp>
      <p:sp>
        <p:nvSpPr>
          <p:cNvPr id="19" name="Text Placeholder 18"/>
          <p:cNvSpPr>
            <a:spLocks noGrp="1"/>
          </p:cNvSpPr>
          <p:nvPr>
            <p:ph type="body" sz="quarter" idx="12"/>
          </p:nvPr>
        </p:nvSpPr>
        <p:spPr>
          <a:xfrm>
            <a:off x="493713" y="5094527"/>
            <a:ext cx="4212197" cy="498598"/>
          </a:xfrm>
        </p:spPr>
        <p:txBody>
          <a:bodyPr/>
          <a:lstStyle/>
          <a:p>
            <a:r>
              <a:rPr lang="en-US" dirty="0"/>
              <a:t>Pavel </a:t>
            </a:r>
            <a:r>
              <a:rPr lang="en-US" dirty="0" err="1"/>
              <a:t>Bansky</a:t>
            </a:r>
            <a:endParaRPr lang="en-US" dirty="0"/>
          </a:p>
          <a:p>
            <a:r>
              <a:rPr lang="en-US" dirty="0" smtClean="0"/>
              <a:t>Monday 17</a:t>
            </a:r>
            <a:r>
              <a:rPr lang="en-US" baseline="30000" dirty="0" smtClean="0"/>
              <a:t>th</a:t>
            </a:r>
            <a:r>
              <a:rPr lang="en-US" dirty="0" smtClean="0"/>
              <a:t> of March, 2014</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8272"/>
                </a:solidFill>
              </a:rPr>
              <a:t>Architecture Session</a:t>
            </a:r>
          </a:p>
        </p:txBody>
      </p:sp>
      <p:sp>
        <p:nvSpPr>
          <p:cNvPr id="11" name="TextBox 10"/>
          <p:cNvSpPr txBox="1"/>
          <p:nvPr/>
        </p:nvSpPr>
        <p:spPr>
          <a:xfrm>
            <a:off x="170892" y="770494"/>
            <a:ext cx="10347351" cy="646074"/>
          </a:xfrm>
          <a:prstGeom prst="rect">
            <a:avLst/>
          </a:prstGeom>
          <a:noFill/>
        </p:spPr>
        <p:txBody>
          <a:bodyPr wrap="square" rtlCol="0">
            <a:spAutoFit/>
          </a:bodyPr>
          <a:lstStyle/>
          <a:p>
            <a:pPr defTabSz="914126"/>
            <a:r>
              <a:rPr lang="en-US" sz="1799" i="1" dirty="0" smtClean="0">
                <a:solidFill>
                  <a:srgbClr val="737373"/>
                </a:solidFill>
                <a:latin typeface="Segoe UI Light"/>
              </a:rPr>
              <a:t>Provide architecture design guidance for selected scenarios. Results </a:t>
            </a:r>
            <a:r>
              <a:rPr lang="en-US" sz="1799" i="1" dirty="0">
                <a:solidFill>
                  <a:srgbClr val="737373"/>
                </a:solidFill>
                <a:latin typeface="Segoe UI Light"/>
              </a:rPr>
              <a:t>in </a:t>
            </a:r>
            <a:r>
              <a:rPr lang="en-US" sz="1799" i="1" dirty="0" smtClean="0">
                <a:solidFill>
                  <a:srgbClr val="737373"/>
                </a:solidFill>
                <a:latin typeface="Segoe UI Light"/>
              </a:rPr>
              <a:t>an architecture design report and provides basis for Development estimate</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420064335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827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Final 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to APP Assessment report</a:t>
                      </a:r>
                    </a:p>
                    <a:p>
                      <a:pPr marL="171450" indent="-171450">
                        <a:spcAft>
                          <a:spcPts val="300"/>
                        </a:spcAft>
                        <a:buFont typeface="Arial" panose="020B0604020202020204" pitchFamily="34" charset="0"/>
                        <a:buChar char="•"/>
                      </a:pPr>
                      <a:r>
                        <a:rPr lang="en-US" sz="1200" b="0" dirty="0" smtClean="0">
                          <a:solidFill>
                            <a:srgbClr val="797A7D">
                              <a:lumMod val="50000"/>
                            </a:srgbClr>
                          </a:solidFill>
                          <a:cs typeface="Segoe UI" pitchFamily="34" charset="0"/>
                        </a:rPr>
                        <a:t>Existing solution demo</a:t>
                      </a:r>
                      <a:endParaRPr lang="en-US" sz="1200" b="0" dirty="0" smtClean="0">
                        <a:solidFill>
                          <a:schemeClr val="tx2"/>
                        </a:solidFill>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design proposal</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Drive final</a:t>
                      </a:r>
                      <a:r>
                        <a:rPr lang="en-US" sz="1200" baseline="0" dirty="0" smtClean="0">
                          <a:solidFill>
                            <a:srgbClr val="797A7D">
                              <a:lumMod val="50000"/>
                            </a:srgbClr>
                          </a:solidFill>
                          <a:ea typeface="Segoe UI" pitchFamily="34" charset="0"/>
                          <a:cs typeface="Segoe UI" pitchFamily="34" charset="0"/>
                        </a:rPr>
                        <a:t> solution design creation</a:t>
                      </a:r>
                    </a:p>
                    <a:p>
                      <a:pPr marL="171399" indent="-171399" defTabSz="913650" fontAlgn="base">
                        <a:buFont typeface="Arial" panose="020B0604020202020204" pitchFamily="34" charset="0"/>
                        <a:buChar char="•"/>
                      </a:pP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a:t>
                      </a:r>
                      <a:r>
                        <a:rPr lang="en-US" sz="1200" baseline="0" dirty="0" smtClean="0">
                          <a:solidFill>
                            <a:srgbClr val="797A7D">
                              <a:lumMod val="50000"/>
                            </a:srgbClr>
                          </a:solidFill>
                          <a:ea typeface="Segoe UI" pitchFamily="34" charset="0"/>
                          <a:cs typeface="Segoe UI" pitchFamily="34" charset="0"/>
                        </a:rPr>
                        <a:t> Workshop</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Possible Proof of Concepts</a:t>
                      </a:r>
                      <a:endParaRPr lang="en-US" sz="1200" dirty="0" smtClean="0">
                        <a:solidFill>
                          <a:srgbClr val="797A7D">
                            <a:lumMod val="50000"/>
                          </a:srgbClr>
                        </a:solidFill>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Architecture Design report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Development SOW (Optional)</a:t>
                      </a: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Scenario walkthrough</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support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code and POC</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Solution design assistance</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Report and Stakeholder presentation</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a:t>
              </a:r>
              <a:r>
                <a:rPr lang="en-US" sz="1400" dirty="0" smtClean="0">
                  <a:solidFill>
                    <a:prstClr val="white"/>
                  </a:solidFill>
                  <a:latin typeface="Segoe UI Light"/>
                </a:rPr>
                <a:t>steps</a:t>
              </a:r>
              <a:endParaRPr lang="en-US" sz="1400" dirty="0">
                <a:solidFill>
                  <a:prstClr val="white"/>
                </a:solidFill>
                <a:latin typeface="Segoe UI Light"/>
              </a:endParaRP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8272"/>
                  </a:solidFill>
                  <a:latin typeface="Segoe UI Light"/>
                </a:rPr>
                <a:t>Module </a:t>
              </a:r>
              <a:r>
                <a:rPr lang="en-US" sz="1600" dirty="0">
                  <a:solidFill>
                    <a:srgbClr val="008272"/>
                  </a:solidFill>
                  <a:latin typeface="Segoe UI Light"/>
                </a:rPr>
                <a:t>Overview</a:t>
              </a:r>
            </a:p>
          </p:txBody>
        </p:sp>
        <p:sp>
          <p:nvSpPr>
            <p:cNvPr id="32" name="Left Bracket 31"/>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Startup Day 1</a:t>
              </a:r>
            </a:p>
          </p:txBody>
        </p:sp>
        <p:sp>
          <p:nvSpPr>
            <p:cNvPr id="33" name="Left Bracket 32"/>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Technical planning support Day 2-3</a:t>
              </a:r>
              <a:endParaRPr lang="en-US" sz="1000" dirty="0">
                <a:solidFill>
                  <a:srgbClr val="737373"/>
                </a:solidFill>
                <a:latin typeface="Segoe UI Light"/>
              </a:endParaRPr>
            </a:p>
          </p:txBody>
        </p:sp>
        <p:sp>
          <p:nvSpPr>
            <p:cNvPr id="39" name="Left Bracket 38"/>
            <p:cNvSpPr/>
            <p:nvPr/>
          </p:nvSpPr>
          <p:spPr>
            <a:xfrm rot="16200000">
              <a:off x="3414746" y="3968450"/>
              <a:ext cx="287644" cy="3729873"/>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6591183" y="4603738"/>
              <a:ext cx="287643" cy="2459296"/>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6" name="Left Bracket 45"/>
            <p:cNvSpPr/>
            <p:nvPr/>
          </p:nvSpPr>
          <p:spPr>
            <a:xfrm rot="16200000">
              <a:off x="9132333" y="4604745"/>
              <a:ext cx="287643" cy="2459297"/>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8272"/>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1850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Finalization </a:t>
            </a:r>
            <a:r>
              <a:rPr lang="en-US" sz="1000" dirty="0">
                <a:solidFill>
                  <a:srgbClr val="737373"/>
                </a:solidFill>
                <a:latin typeface="Segoe UI Light"/>
              </a:rPr>
              <a:t>Day </a:t>
            </a:r>
            <a:r>
              <a:rPr lang="en-US" sz="1000" dirty="0" smtClean="0">
                <a:solidFill>
                  <a:srgbClr val="737373"/>
                </a:solidFill>
                <a:latin typeface="Segoe UI Light"/>
              </a:rPr>
              <a:t>4-5</a:t>
            </a:r>
            <a:endParaRPr lang="en-US" sz="1000" dirty="0">
              <a:solidFill>
                <a:srgbClr val="737373"/>
              </a:solidFill>
              <a:latin typeface="Segoe UI Light"/>
            </a:endParaRPr>
          </a:p>
        </p:txBody>
      </p:sp>
    </p:spTree>
    <p:extLst>
      <p:ext uri="{BB962C8B-B14F-4D97-AF65-F5344CB8AC3E}">
        <p14:creationId xmlns:p14="http://schemas.microsoft.com/office/powerpoint/2010/main" val="27682328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68217A"/>
                </a:solidFill>
              </a:rPr>
              <a:t>Development &amp; Testing</a:t>
            </a:r>
          </a:p>
        </p:txBody>
      </p:sp>
      <p:sp>
        <p:nvSpPr>
          <p:cNvPr id="11" name="TextBox 10"/>
          <p:cNvSpPr txBox="1"/>
          <p:nvPr/>
        </p:nvSpPr>
        <p:spPr>
          <a:xfrm>
            <a:off x="139966" y="826526"/>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Joint development and testing with Contoso’s team and </a:t>
            </a:r>
            <a:r>
              <a:rPr lang="en-US" sz="1799" i="1" dirty="0" err="1" smtClean="0">
                <a:solidFill>
                  <a:srgbClr val="737373"/>
                </a:solidFill>
                <a:latin typeface="Segoe UI Light"/>
              </a:rPr>
              <a:t>Litware</a:t>
            </a:r>
            <a:r>
              <a:rPr lang="en-US" sz="1799" i="1" dirty="0" smtClean="0">
                <a:solidFill>
                  <a:srgbClr val="737373"/>
                </a:solidFill>
                <a:latin typeface="Segoe UI Light"/>
              </a:rPr>
              <a:t>.  Results </a:t>
            </a:r>
            <a:r>
              <a:rPr lang="en-US" sz="1799" i="1" dirty="0">
                <a:solidFill>
                  <a:srgbClr val="737373"/>
                </a:solidFill>
                <a:latin typeface="Segoe UI Light"/>
              </a:rPr>
              <a:t>in a </a:t>
            </a:r>
            <a:r>
              <a:rPr lang="en-US" sz="1799" i="1" dirty="0" smtClean="0">
                <a:solidFill>
                  <a:srgbClr val="737373"/>
                </a:solidFill>
                <a:latin typeface="Segoe UI Light"/>
              </a:rPr>
              <a:t>Deployment Guide and tested solution artifacts.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890569831"/>
              </p:ext>
            </p:extLst>
          </p:nvPr>
        </p:nvGraphicFramePr>
        <p:xfrm>
          <a:off x="193440" y="1603845"/>
          <a:ext cx="10958263" cy="1493448"/>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68217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632296">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Architecture Design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Completed readiness checklist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Approved Statement of Work</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a:t>
                      </a:r>
                      <a:r>
                        <a:rPr lang="en-US" sz="1200" dirty="0" smtClean="0">
                          <a:solidFill>
                            <a:srgbClr val="797A7D">
                              <a:lumMod val="50000"/>
                            </a:srgbClr>
                          </a:solidFill>
                          <a:ea typeface="Segoe UI" pitchFamily="34" charset="0"/>
                          <a:cs typeface="Segoe UI" pitchFamily="34" charset="0"/>
                        </a:rPr>
                        <a:t>management</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T</a:t>
                      </a:r>
                      <a:r>
                        <a:rPr lang="en-US" sz="1200" baseline="0" dirty="0" smtClean="0">
                          <a:solidFill>
                            <a:srgbClr val="797A7D">
                              <a:lumMod val="50000"/>
                            </a:srgbClr>
                          </a:solidFill>
                          <a:ea typeface="Segoe UI" pitchFamily="34" charset="0"/>
                          <a:cs typeface="Segoe UI" pitchFamily="34" charset="0"/>
                        </a:rPr>
                        <a:t>esting including </a:t>
                      </a:r>
                      <a:r>
                        <a:rPr lang="en-US" sz="1200" baseline="0" smtClean="0">
                          <a:solidFill>
                            <a:srgbClr val="797A7D">
                              <a:lumMod val="50000"/>
                            </a:srgbClr>
                          </a:solidFill>
                          <a:ea typeface="Segoe UI" pitchFamily="34" charset="0"/>
                          <a:cs typeface="Segoe UI" pitchFamily="34" charset="0"/>
                        </a:rPr>
                        <a:t>User Acceptance</a:t>
                      </a:r>
                      <a:endParaRPr lang="en-US" sz="1200" dirty="0" smtClean="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resource + SME consultation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Tested solution artifacts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Deployment Guide</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9"/>
          <p:cNvGrpSpPr/>
          <p:nvPr/>
        </p:nvGrpSpPr>
        <p:grpSpPr>
          <a:xfrm>
            <a:off x="1147836" y="3388170"/>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Development support</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input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samples</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discussions</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Testing support</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68217A"/>
                  </a:solidFill>
                  <a:latin typeface="Segoe UI Light"/>
                </a:rPr>
                <a:t>Module </a:t>
              </a:r>
              <a:r>
                <a:rPr lang="en-US" sz="1600" dirty="0">
                  <a:solidFill>
                    <a:srgbClr val="68217A"/>
                  </a:solidFill>
                  <a:latin typeface="Segoe UI Light"/>
                </a:rPr>
                <a:t>Overview</a:t>
              </a:r>
            </a:p>
          </p:txBody>
        </p:sp>
        <p:sp>
          <p:nvSpPr>
            <p:cNvPr id="30" name="Left Bracket 29"/>
            <p:cNvSpPr/>
            <p:nvPr/>
          </p:nvSpPr>
          <p:spPr>
            <a:xfrm rot="16200000">
              <a:off x="2158427" y="4786850"/>
              <a:ext cx="259125" cy="118872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Getting started</a:t>
              </a:r>
              <a:endParaRPr lang="en-US" sz="1000" dirty="0">
                <a:solidFill>
                  <a:srgbClr val="737373"/>
                </a:solidFill>
                <a:latin typeface="Segoe UI Light"/>
              </a:endParaRPr>
            </a:p>
          </p:txBody>
        </p:sp>
        <p:sp>
          <p:nvSpPr>
            <p:cNvPr id="32" name="Left Bracket 31"/>
            <p:cNvSpPr/>
            <p:nvPr/>
          </p:nvSpPr>
          <p:spPr>
            <a:xfrm rot="16200000">
              <a:off x="5349439" y="2895558"/>
              <a:ext cx="259128" cy="497130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Development</a:t>
              </a:r>
              <a:endParaRPr lang="en-US" sz="1000" dirty="0">
                <a:solidFill>
                  <a:srgbClr val="737373"/>
                </a:solidFill>
                <a:latin typeface="Segoe UI Light"/>
              </a:endParaRPr>
            </a:p>
          </p:txBody>
        </p:sp>
        <p:sp>
          <p:nvSpPr>
            <p:cNvPr id="33" name="Left Bracket 32"/>
            <p:cNvSpPr/>
            <p:nvPr/>
          </p:nvSpPr>
          <p:spPr>
            <a:xfrm rot="16200000">
              <a:off x="9151631" y="4156601"/>
              <a:ext cx="249048" cy="245929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Testing and documentation</a:t>
              </a:r>
              <a:endParaRPr lang="en-US" sz="1000" dirty="0">
                <a:solidFill>
                  <a:srgbClr val="737373"/>
                </a:solidFill>
                <a:latin typeface="Segoe UI Light"/>
              </a:endParaRPr>
            </a:p>
          </p:txBody>
        </p:sp>
        <p:sp>
          <p:nvSpPr>
            <p:cNvPr id="39" name="Left Bracket 38"/>
            <p:cNvSpPr/>
            <p:nvPr/>
          </p:nvSpPr>
          <p:spPr>
            <a:xfrm rot="16200000">
              <a:off x="2144168" y="5239028"/>
              <a:ext cx="287644" cy="1188716"/>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5335183" y="3347737"/>
              <a:ext cx="287643" cy="4971298"/>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44"/>
            <p:cNvSpPr/>
            <p:nvPr/>
          </p:nvSpPr>
          <p:spPr>
            <a:xfrm rot="16200000">
              <a:off x="8522619" y="5264601"/>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Testers</a:t>
              </a:r>
              <a:endParaRPr lang="en-US" sz="1000" dirty="0">
                <a:solidFill>
                  <a:srgbClr val="737373"/>
                </a:solidFill>
                <a:latin typeface="Segoe UI Light"/>
              </a:endParaRPr>
            </a:p>
          </p:txBody>
        </p:sp>
        <p:sp>
          <p:nvSpPr>
            <p:cNvPr id="46" name="Left Bracket 45"/>
            <p:cNvSpPr/>
            <p:nvPr/>
          </p:nvSpPr>
          <p:spPr>
            <a:xfrm rot="16200000">
              <a:off x="9793195" y="5265607"/>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68217A"/>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Tree>
    <p:extLst>
      <p:ext uri="{BB962C8B-B14F-4D97-AF65-F5344CB8AC3E}">
        <p14:creationId xmlns:p14="http://schemas.microsoft.com/office/powerpoint/2010/main" val="2138026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EB3C00"/>
                </a:solidFill>
              </a:rPr>
              <a:t>Deployment</a:t>
            </a:r>
          </a:p>
        </p:txBody>
      </p:sp>
      <p:sp>
        <p:nvSpPr>
          <p:cNvPr id="11" name="TextBox 10"/>
          <p:cNvSpPr txBox="1"/>
          <p:nvPr/>
        </p:nvSpPr>
        <p:spPr>
          <a:xfrm>
            <a:off x="170892" y="770494"/>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Support for deployment of modern SharePoint applications.  Provide guidance for deployment of new modern applications and to retract FTC.  Results </a:t>
            </a:r>
            <a:r>
              <a:rPr lang="en-US" sz="1799" i="1" dirty="0">
                <a:solidFill>
                  <a:srgbClr val="737373"/>
                </a:solidFill>
                <a:latin typeface="Segoe UI Light"/>
              </a:rPr>
              <a:t>in </a:t>
            </a:r>
            <a:r>
              <a:rPr lang="en-US" sz="1799" i="1" dirty="0" smtClean="0">
                <a:solidFill>
                  <a:srgbClr val="737373"/>
                </a:solidFill>
                <a:latin typeface="Segoe UI Light"/>
              </a:rPr>
              <a:t>FTC applications replaced by App Model applications.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189825977"/>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782957">
                  <a:extLst>
                    <a:ext uri="{9D8B030D-6E8A-4147-A177-3AD203B41FA5}">
                      <a16:colId xmlns:a16="http://schemas.microsoft.com/office/drawing/2014/main" xmlns="" val="20002"/>
                    </a:ext>
                  </a:extLst>
                </a:gridCol>
                <a:gridCol w="2696816">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EB3C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Application solution design details</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 Guide</a:t>
                      </a:r>
                    </a:p>
                    <a:p>
                      <a:pPr marL="171450" indent="-171450">
                        <a:spcAft>
                          <a:spcPts val="300"/>
                        </a:spcAft>
                        <a:buFont typeface="Arial" panose="020B0604020202020204" pitchFamily="34" charset="0"/>
                        <a:buChar char="•"/>
                      </a:pPr>
                      <a:endParaRPr lang="en-US" sz="1100" b="0" dirty="0" smtClean="0">
                        <a:solidFill>
                          <a:schemeClr val="tx2"/>
                        </a:solidFill>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a:t>
                      </a:r>
                      <a:r>
                        <a:rPr lang="en-US" sz="1200" baseline="0" dirty="0" smtClean="0">
                          <a:solidFill>
                            <a:srgbClr val="797A7D">
                              <a:lumMod val="50000"/>
                            </a:srgbClr>
                          </a:solidFill>
                          <a:ea typeface="Segoe UI" pitchFamily="34" charset="0"/>
                          <a:cs typeface="Segoe UI" pitchFamily="34" charset="0"/>
                        </a:rPr>
                        <a:t> Management </a:t>
                      </a:r>
                    </a:p>
                    <a:p>
                      <a:pPr marL="171399" indent="-171399" defTabSz="913650" fontAlgn="base">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Customer Developer Resource</a:t>
                      </a: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a:t>
                      </a:r>
                      <a:r>
                        <a:rPr lang="en-US" sz="1200" baseline="0" dirty="0" smtClean="0">
                          <a:solidFill>
                            <a:srgbClr val="797A7D">
                              <a:lumMod val="50000"/>
                            </a:srgbClr>
                          </a:solidFill>
                          <a:ea typeface="Segoe UI" pitchFamily="34" charset="0"/>
                          <a:cs typeface="Segoe UI" pitchFamily="34" charset="0"/>
                        </a:rPr>
                        <a:t> </a:t>
                      </a:r>
                      <a:r>
                        <a:rPr lang="en-US" sz="1200" baseline="0" smtClean="0">
                          <a:solidFill>
                            <a:srgbClr val="797A7D">
                              <a:lumMod val="50000"/>
                            </a:srgbClr>
                          </a:solidFill>
                          <a:ea typeface="Segoe UI" pitchFamily="34" charset="0"/>
                          <a:cs typeface="Segoe UI" pitchFamily="34" charset="0"/>
                        </a:rPr>
                        <a:t>by Litware</a:t>
                      </a:r>
                      <a:r>
                        <a:rPr lang="en-US" sz="1200" baseline="0" dirty="0" smtClean="0">
                          <a:solidFill>
                            <a:srgbClr val="797A7D">
                              <a:lumMod val="50000"/>
                            </a:srgb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SPO-D operational support</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Troubleshooting and support</a:t>
                      </a:r>
                      <a:endParaRPr lang="en-US" sz="1100" b="0" kern="1200" dirty="0" smtClean="0">
                        <a:solidFill>
                          <a:schemeClr val="tx2"/>
                        </a:solidFill>
                        <a:latin typeface="+mn-lt"/>
                        <a:ea typeface="+mn-ea"/>
                        <a:cs typeface="+mn-cs"/>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Replace FTC by APP applications</a:t>
                      </a:r>
                    </a:p>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Project signoff</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1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FTC  retraction</a:t>
              </a:r>
              <a:endParaRPr lang="en-US" sz="15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EB3C00"/>
                  </a:solidFill>
                  <a:latin typeface="Segoe UI Light"/>
                </a:rPr>
                <a:t>Module </a:t>
              </a:r>
              <a:r>
                <a:rPr lang="en-US" sz="1600" dirty="0">
                  <a:solidFill>
                    <a:srgbClr val="EB3C00"/>
                  </a:solidFill>
                  <a:latin typeface="Segoe UI Light"/>
                </a:rPr>
                <a:t>Overview</a:t>
              </a:r>
            </a:p>
          </p:txBody>
        </p:sp>
        <p:sp>
          <p:nvSpPr>
            <p:cNvPr id="32" name="Left Bracket 31"/>
            <p:cNvSpPr/>
            <p:nvPr/>
          </p:nvSpPr>
          <p:spPr>
            <a:xfrm rot="16200000">
              <a:off x="3429000" y="3516272"/>
              <a:ext cx="259128" cy="372987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PPE testing</a:t>
              </a:r>
              <a:endParaRPr lang="en-US" sz="1100" dirty="0">
                <a:solidFill>
                  <a:srgbClr val="737373"/>
                </a:solidFill>
                <a:latin typeface="Segoe UI Light"/>
              </a:endParaRPr>
            </a:p>
          </p:txBody>
        </p:sp>
        <p:sp>
          <p:nvSpPr>
            <p:cNvPr id="33" name="Left Bracket 32"/>
            <p:cNvSpPr/>
            <p:nvPr/>
          </p:nvSpPr>
          <p:spPr>
            <a:xfrm rot="16200000">
              <a:off x="6615842" y="4151878"/>
              <a:ext cx="249048" cy="244857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Production Deployment</a:t>
              </a:r>
              <a:endParaRPr lang="en-US" sz="1100" dirty="0">
                <a:solidFill>
                  <a:srgbClr val="737373"/>
                </a:solidFill>
                <a:latin typeface="Segoe UI Light"/>
              </a:endParaRPr>
            </a:p>
          </p:txBody>
        </p:sp>
        <p:sp>
          <p:nvSpPr>
            <p:cNvPr id="39" name="Left Bracket 38"/>
            <p:cNvSpPr/>
            <p:nvPr/>
          </p:nvSpPr>
          <p:spPr>
            <a:xfrm rot="16200000">
              <a:off x="5955894" y="1427301"/>
              <a:ext cx="287644" cy="8812169"/>
            </a:xfrm>
            <a:prstGeom prst="leftBracket">
              <a:avLst>
                <a:gd name="adj" fmla="val 85377"/>
              </a:avLst>
            </a:prstGeom>
            <a:ln>
              <a:solidFill>
                <a:srgbClr val="EB3C00"/>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EB3C00"/>
                  </a:solidFill>
                </a:rPr>
                <a:t>Audience</a:t>
              </a:r>
            </a:p>
          </p:txBody>
        </p:sp>
        <p:sp>
          <p:nvSpPr>
            <p:cNvPr id="28" name="Rectangle 27"/>
            <p:cNvSpPr/>
            <p:nvPr/>
          </p:nvSpPr>
          <p:spPr>
            <a:xfrm>
              <a:off x="1704347"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30" name="Rectangle 29"/>
            <p:cNvSpPr/>
            <p:nvPr/>
          </p:nvSpPr>
          <p:spPr>
            <a:xfrm>
              <a:off x="2974923"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31" name="Rectangle 30"/>
            <p:cNvSpPr/>
            <p:nvPr/>
          </p:nvSpPr>
          <p:spPr>
            <a:xfrm>
              <a:off x="4245499"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35" name="Rectangle 34"/>
            <p:cNvSpPr/>
            <p:nvPr/>
          </p:nvSpPr>
          <p:spPr>
            <a:xfrm>
              <a:off x="551607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36" name="Rectangle 35"/>
            <p:cNvSpPr/>
            <p:nvPr/>
          </p:nvSpPr>
          <p:spPr>
            <a:xfrm>
              <a:off x="678665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37" name="Rectangle 36"/>
            <p:cNvSpPr/>
            <p:nvPr/>
          </p:nvSpPr>
          <p:spPr>
            <a:xfrm>
              <a:off x="8046507"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FTC  retraction</a:t>
              </a:r>
              <a:endParaRPr lang="en-US" sz="1400" dirty="0">
                <a:solidFill>
                  <a:prstClr val="white"/>
                </a:solidFill>
                <a:latin typeface="Segoe UI Light"/>
              </a:endParaRPr>
            </a:p>
          </p:txBody>
        </p:sp>
        <p:sp>
          <p:nvSpPr>
            <p:cNvPr id="38" name="Rectangle 37"/>
            <p:cNvSpPr/>
            <p:nvPr/>
          </p:nvSpPr>
          <p:spPr>
            <a:xfrm>
              <a:off x="9317081"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40" name="Rectangle 39"/>
            <p:cNvSpPr/>
            <p:nvPr/>
          </p:nvSpPr>
          <p:spPr>
            <a:xfrm>
              <a:off x="170434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41" name="Rectangle 40"/>
            <p:cNvSpPr/>
            <p:nvPr/>
          </p:nvSpPr>
          <p:spPr>
            <a:xfrm>
              <a:off x="297492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Initial acceptance deployment</a:t>
              </a:r>
              <a:endParaRPr lang="en-US" sz="1400" dirty="0">
                <a:solidFill>
                  <a:prstClr val="white"/>
                </a:solidFill>
                <a:latin typeface="Segoe UI Light"/>
              </a:endParaRPr>
            </a:p>
          </p:txBody>
        </p:sp>
        <p:sp>
          <p:nvSpPr>
            <p:cNvPr id="42" name="Rectangle 41"/>
            <p:cNvSpPr/>
            <p:nvPr/>
          </p:nvSpPr>
          <p:spPr>
            <a:xfrm>
              <a:off x="4245498"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Customer acceptance testing  sign-off</a:t>
              </a:r>
              <a:endParaRPr lang="en-US" sz="1400" dirty="0">
                <a:solidFill>
                  <a:prstClr val="white"/>
                </a:solidFill>
                <a:latin typeface="Segoe UI Light"/>
              </a:endParaRPr>
            </a:p>
          </p:txBody>
        </p:sp>
        <p:sp>
          <p:nvSpPr>
            <p:cNvPr id="43" name="Rectangle 42"/>
            <p:cNvSpPr/>
            <p:nvPr/>
          </p:nvSpPr>
          <p:spPr>
            <a:xfrm>
              <a:off x="5516075"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Production deployment</a:t>
              </a:r>
              <a:endParaRPr lang="en-US" sz="1400" dirty="0">
                <a:solidFill>
                  <a:prstClr val="white"/>
                </a:solidFill>
                <a:latin typeface="Segoe UI Light"/>
              </a:endParaRPr>
            </a:p>
          </p:txBody>
        </p:sp>
        <p:sp>
          <p:nvSpPr>
            <p:cNvPr id="44" name="Rectangle 43"/>
            <p:cNvSpPr/>
            <p:nvPr/>
          </p:nvSpPr>
          <p:spPr>
            <a:xfrm>
              <a:off x="6786651"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Final verification</a:t>
              </a:r>
              <a:endParaRPr lang="en-US" sz="1400" dirty="0">
                <a:solidFill>
                  <a:prstClr val="white"/>
                </a:solidFill>
                <a:latin typeface="Segoe UI Light"/>
              </a:endParaRP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
        <p:nvSpPr>
          <p:cNvPr id="27" name="Left Bracket 26"/>
          <p:cNvSpPr/>
          <p:nvPr/>
        </p:nvSpPr>
        <p:spPr>
          <a:xfrm rot="16200000">
            <a:off x="8863261" y="4418507"/>
            <a:ext cx="248983" cy="2458652"/>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Post deployment activities</a:t>
            </a:r>
            <a:endParaRPr lang="en-US" sz="1100" dirty="0">
              <a:solidFill>
                <a:srgbClr val="737373"/>
              </a:solidFill>
              <a:latin typeface="Segoe UI Light"/>
            </a:endParaRPr>
          </a:p>
        </p:txBody>
      </p:sp>
    </p:spTree>
    <p:extLst>
      <p:ext uri="{BB962C8B-B14F-4D97-AF65-F5344CB8AC3E}">
        <p14:creationId xmlns:p14="http://schemas.microsoft.com/office/powerpoint/2010/main" val="33867175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p:cNvCxnSpPr/>
          <p:nvPr/>
        </p:nvCxnSpPr>
        <p:spPr>
          <a:xfrm>
            <a:off x="2891849" y="3763764"/>
            <a:ext cx="6314187" cy="28549"/>
          </a:xfrm>
          <a:prstGeom prst="line">
            <a:avLst/>
          </a:prstGeom>
          <a:ln w="152400">
            <a:solidFill>
              <a:schemeClr val="accent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714968" y="1892628"/>
            <a:ext cx="9097076" cy="20684"/>
          </a:xfrm>
          <a:prstGeom prst="line">
            <a:avLst/>
          </a:prstGeom>
          <a:ln w="152400">
            <a:solidFill>
              <a:schemeClr val="accent1">
                <a:alpha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ounded Rectangle 4"/>
          <p:cNvSpPr/>
          <p:nvPr/>
        </p:nvSpPr>
        <p:spPr>
          <a:xfrm>
            <a:off x="4812513" y="3254698"/>
            <a:ext cx="1332575"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endParaRPr lang="en-US" sz="1200" dirty="0">
              <a:solidFill>
                <a:prstClr val="white"/>
              </a:solidFill>
              <a:latin typeface="Segoe UI Semilight" panose="020B0402040204020203" pitchFamily="34" charset="0"/>
              <a:cs typeface="Segoe UI Semilight" panose="020B0402040204020203" pitchFamily="34" charset="0"/>
            </a:endParaRPr>
          </a:p>
        </p:txBody>
      </p:sp>
      <p:sp>
        <p:nvSpPr>
          <p:cNvPr id="117" name="Oval 116"/>
          <p:cNvSpPr/>
          <p:nvPr/>
        </p:nvSpPr>
        <p:spPr bwMode="auto">
          <a:xfrm>
            <a:off x="1767042" y="189262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18" name="TextBox 117"/>
          <p:cNvSpPr txBox="1"/>
          <p:nvPr/>
        </p:nvSpPr>
        <p:spPr>
          <a:xfrm>
            <a:off x="792439" y="4741621"/>
            <a:ext cx="10323661" cy="1600438"/>
          </a:xfrm>
          <a:prstGeom prst="rect">
            <a:avLst/>
          </a:prstGeom>
          <a:noFill/>
        </p:spPr>
        <p:txBody>
          <a:bodyPr wrap="square" lIns="0" tIns="0" rIns="0" bIns="0" rtlCol="0">
            <a:spAutoFit/>
          </a:bodyPr>
          <a:lstStyle/>
          <a:p>
            <a:pPr>
              <a:spcAft>
                <a:spcPts val="600"/>
              </a:spcAft>
            </a:pPr>
            <a:r>
              <a:rPr lang="en-US" sz="2000" spc="-70" dirty="0" smtClean="0">
                <a:solidFill>
                  <a:srgbClr val="FF0000"/>
                </a:solidFill>
              </a:rPr>
              <a:t>ACTION</a:t>
            </a:r>
          </a:p>
          <a:p>
            <a:pPr marL="342900" indent="-342900">
              <a:buFont typeface="Arial" panose="020B0604020202020204" pitchFamily="34" charset="0"/>
              <a:buChar char="•"/>
            </a:pPr>
            <a:r>
              <a:rPr lang="en-US" sz="1400" spc="-70" dirty="0" smtClean="0">
                <a:solidFill>
                  <a:srgbClr val="000000">
                    <a:lumMod val="50000"/>
                    <a:lumOff val="50000"/>
                  </a:srgbClr>
                </a:solidFill>
              </a:rPr>
              <a:t>Submit your agreement form before </a:t>
            </a:r>
            <a:r>
              <a:rPr lang="en-US" sz="1400" b="1" spc="-70" dirty="0" smtClean="0">
                <a:solidFill>
                  <a:srgbClr val="000000">
                    <a:lumMod val="50000"/>
                    <a:lumOff val="50000"/>
                  </a:srgbClr>
                </a:solidFill>
              </a:rPr>
              <a:t>August 31, 2015.</a:t>
            </a:r>
            <a:endParaRPr lang="en-US" sz="1400" b="1" spc="-70" dirty="0">
              <a:solidFill>
                <a:srgbClr val="000000">
                  <a:lumMod val="50000"/>
                  <a:lumOff val="50000"/>
                </a:srgbClr>
              </a:solidFill>
            </a:endParaRPr>
          </a:p>
          <a:p>
            <a:pPr>
              <a:spcBef>
                <a:spcPts val="600"/>
              </a:spcBef>
            </a:pPr>
            <a:endParaRPr lang="en-US" sz="100" spc="-70" dirty="0" smtClean="0">
              <a:solidFill>
                <a:srgbClr val="000000">
                  <a:lumMod val="50000"/>
                  <a:lumOff val="50000"/>
                </a:srgbClr>
              </a:solidFill>
            </a:endParaRPr>
          </a:p>
          <a:p>
            <a:pPr>
              <a:spcBef>
                <a:spcPts val="600"/>
              </a:spcBef>
            </a:pPr>
            <a:r>
              <a:rPr lang="en-US" sz="1600" spc="-70" dirty="0" smtClean="0">
                <a:solidFill>
                  <a:srgbClr val="EB3C00"/>
                </a:solidFill>
              </a:rPr>
              <a:t>Things to note:</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We will get back to you to confirm Step 1 session(s) delivery date within 2 weeks after the agreement is received.  </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Specific session(s) length depends on solution complexity.  We will confirm the session schedule upon approval.</a:t>
            </a:r>
          </a:p>
        </p:txBody>
      </p:sp>
      <p:grpSp>
        <p:nvGrpSpPr>
          <p:cNvPr id="21" name="Group 20"/>
          <p:cNvGrpSpPr/>
          <p:nvPr/>
        </p:nvGrpSpPr>
        <p:grpSpPr>
          <a:xfrm>
            <a:off x="802023" y="1081144"/>
            <a:ext cx="11091440" cy="1650111"/>
            <a:chOff x="802023" y="1081144"/>
            <a:chExt cx="11089553" cy="1847150"/>
          </a:xfrm>
        </p:grpSpPr>
        <p:sp>
          <p:nvSpPr>
            <p:cNvPr id="49" name="Rectangle 48"/>
            <p:cNvSpPr/>
            <p:nvPr/>
          </p:nvSpPr>
          <p:spPr bwMode="auto">
            <a:xfrm>
              <a:off x="802408" y="1100421"/>
              <a:ext cx="11089168" cy="1827873"/>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02023" y="1081144"/>
              <a:ext cx="2148616" cy="184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Step 1: Empower &amp; Plan </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(through 6/15/2016)</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_______________</a:t>
              </a:r>
            </a:p>
            <a:p>
              <a:pPr defTabSz="914099" fontAlgn="base">
                <a:spcBef>
                  <a:spcPts val="60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Preparedness  Assessment    Architecture Session</a:t>
              </a:r>
            </a:p>
          </p:txBody>
        </p:sp>
      </p:grpSp>
      <p:cxnSp>
        <p:nvCxnSpPr>
          <p:cNvPr id="15" name="Straight Arrow Connector 14"/>
          <p:cNvCxnSpPr/>
          <p:nvPr/>
        </p:nvCxnSpPr>
        <p:spPr>
          <a:xfrm flipV="1">
            <a:off x="7942785" y="8280400"/>
            <a:ext cx="0" cy="50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2021" y="2986864"/>
            <a:ext cx="8883768" cy="1607985"/>
            <a:chOff x="893908" y="3378915"/>
            <a:chExt cx="10399419" cy="1831776"/>
          </a:xfrm>
        </p:grpSpPr>
        <p:sp>
          <p:nvSpPr>
            <p:cNvPr id="106" name="Rectangle 105"/>
            <p:cNvSpPr/>
            <p:nvPr/>
          </p:nvSpPr>
          <p:spPr bwMode="auto">
            <a:xfrm>
              <a:off x="893909" y="3378916"/>
              <a:ext cx="10399418" cy="1831775"/>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893908" y="3378915"/>
              <a:ext cx="2515619" cy="1812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b="1" spc="-70" dirty="0">
                  <a:solidFill>
                    <a:srgbClr val="FFFFFF"/>
                  </a:solidFill>
                </a:rPr>
                <a:t>Step 2: Develop &amp; Deploy (Through </a:t>
              </a:r>
              <a:r>
                <a:rPr lang="en-US" sz="1400" b="1" spc="-70" dirty="0" smtClean="0">
                  <a:solidFill>
                    <a:srgbClr val="FFFFFF"/>
                  </a:solidFill>
                </a:rPr>
                <a:t>6/15/2017)</a:t>
              </a:r>
            </a:p>
            <a:p>
              <a:r>
                <a:rPr lang="en-US" sz="1400" b="1" spc="-70" dirty="0" smtClean="0">
                  <a:solidFill>
                    <a:srgbClr val="FFFFFF"/>
                  </a:solidFill>
                </a:rPr>
                <a:t>_________________</a:t>
              </a:r>
              <a:endParaRPr lang="en-US" sz="1400" b="1" spc="-70" dirty="0">
                <a:solidFill>
                  <a:srgbClr val="FFFFFF"/>
                </a:solidFill>
              </a:endParaRPr>
            </a:p>
            <a:p>
              <a:pPr>
                <a:spcBef>
                  <a:spcPts val="600"/>
                </a:spcBef>
              </a:pPr>
              <a:r>
                <a:rPr lang="en-US" sz="1400" spc="-70" dirty="0">
                  <a:solidFill>
                    <a:srgbClr val="FFFFFF"/>
                  </a:solidFill>
                </a:rPr>
                <a:t>Development &amp; Testing </a:t>
              </a:r>
              <a:r>
                <a:rPr lang="en-US" sz="1400" spc="-70" dirty="0" smtClean="0">
                  <a:solidFill>
                    <a:srgbClr val="FFFFFF"/>
                  </a:solidFill>
                </a:rPr>
                <a:t> </a:t>
              </a:r>
              <a:r>
                <a:rPr lang="en-US" sz="1400" spc="-70" dirty="0">
                  <a:solidFill>
                    <a:srgbClr val="FFFFFF"/>
                  </a:solidFill>
                </a:rPr>
                <a:t>Deployment</a:t>
              </a:r>
            </a:p>
          </p:txBody>
        </p:sp>
      </p:grpSp>
      <p:grpSp>
        <p:nvGrpSpPr>
          <p:cNvPr id="142" name="Group 141"/>
          <p:cNvGrpSpPr/>
          <p:nvPr/>
        </p:nvGrpSpPr>
        <p:grpSpPr>
          <a:xfrm>
            <a:off x="6448826" y="3157011"/>
            <a:ext cx="1381116" cy="1187082"/>
            <a:chOff x="4075674" y="1487239"/>
            <a:chExt cx="1978470" cy="1187082"/>
          </a:xfrm>
          <a:solidFill>
            <a:schemeClr val="accent2"/>
          </a:solidFill>
        </p:grpSpPr>
        <p:sp>
          <p:nvSpPr>
            <p:cNvPr id="143" name="Rounded Rectangle 14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Deliver the 2 modules in Step 2</a:t>
              </a:r>
              <a:endParaRPr lang="en-US" sz="1400" dirty="0">
                <a:solidFill>
                  <a:prstClr val="white"/>
                </a:solidFill>
                <a:cs typeface="Segoe UI" panose="020B0502040204020203" pitchFamily="34" charset="0"/>
              </a:endParaRPr>
            </a:p>
          </p:txBody>
        </p:sp>
      </p:grpSp>
      <p:sp>
        <p:nvSpPr>
          <p:cNvPr id="147" name="Oval 146"/>
          <p:cNvSpPr/>
          <p:nvPr/>
        </p:nvSpPr>
        <p:spPr bwMode="auto">
          <a:xfrm>
            <a:off x="7448783" y="3200113"/>
            <a:ext cx="339516" cy="3171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grpSp>
        <p:nvGrpSpPr>
          <p:cNvPr id="13" name="Group 12"/>
          <p:cNvGrpSpPr/>
          <p:nvPr/>
        </p:nvGrpSpPr>
        <p:grpSpPr>
          <a:xfrm>
            <a:off x="3141273" y="1305094"/>
            <a:ext cx="1550224" cy="1187082"/>
            <a:chOff x="3141273" y="1449045"/>
            <a:chExt cx="1387270" cy="1187082"/>
          </a:xfrm>
        </p:grpSpPr>
        <p:sp>
          <p:nvSpPr>
            <p:cNvPr id="77" name="Rounded Rectangle 76"/>
            <p:cNvSpPr/>
            <p:nvPr/>
          </p:nvSpPr>
          <p:spPr>
            <a:xfrm>
              <a:off x="3141273"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Complete the paper work for the engagement Step 1</a:t>
              </a:r>
              <a:endParaRPr lang="en-US" sz="1400" dirty="0">
                <a:solidFill>
                  <a:srgbClr val="FFFFFF"/>
                </a:solidFill>
              </a:endParaRPr>
            </a:p>
          </p:txBody>
        </p:sp>
        <p:sp>
          <p:nvSpPr>
            <p:cNvPr id="53" name="Oval 52"/>
            <p:cNvSpPr/>
            <p:nvPr/>
          </p:nvSpPr>
          <p:spPr bwMode="auto">
            <a:xfrm>
              <a:off x="4197005" y="14777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870113" y="1317481"/>
            <a:ext cx="1381116" cy="1187082"/>
            <a:chOff x="5107703" y="1528422"/>
            <a:chExt cx="1381116" cy="1187082"/>
          </a:xfrm>
        </p:grpSpPr>
        <p:sp>
          <p:nvSpPr>
            <p:cNvPr id="56" name="Rounded Rectangle 55"/>
            <p:cNvSpPr/>
            <p:nvPr/>
          </p:nvSpPr>
          <p:spPr>
            <a:xfrm>
              <a:off x="5107703" y="1528422"/>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1</a:t>
              </a:r>
              <a:endParaRPr lang="en-US" sz="1400" dirty="0">
                <a:solidFill>
                  <a:srgbClr val="FFFFFF"/>
                </a:solidFill>
              </a:endParaRPr>
            </a:p>
          </p:txBody>
        </p:sp>
        <p:sp>
          <p:nvSpPr>
            <p:cNvPr id="58" name="Oval 5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6" name="Group 15"/>
          <p:cNvGrpSpPr/>
          <p:nvPr/>
        </p:nvGrpSpPr>
        <p:grpSpPr>
          <a:xfrm>
            <a:off x="6502396" y="1294346"/>
            <a:ext cx="1393251" cy="1187082"/>
            <a:chOff x="6718085" y="1472099"/>
            <a:chExt cx="1393251" cy="1187082"/>
          </a:xfrm>
        </p:grpSpPr>
        <p:sp>
          <p:nvSpPr>
            <p:cNvPr id="64" name="Rounded Rectangle 63"/>
            <p:cNvSpPr/>
            <p:nvPr/>
          </p:nvSpPr>
          <p:spPr>
            <a:xfrm>
              <a:off x="6718085" y="1472099"/>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Deliver the 3 modules in Step 1</a:t>
              </a:r>
              <a:endParaRPr lang="en-US" sz="1400" dirty="0">
                <a:solidFill>
                  <a:srgbClr val="FFFFFF"/>
                </a:solidFill>
              </a:endParaRPr>
            </a:p>
          </p:txBody>
        </p:sp>
        <p:sp>
          <p:nvSpPr>
            <p:cNvPr id="66" name="Oval 65"/>
            <p:cNvSpPr/>
            <p:nvPr/>
          </p:nvSpPr>
          <p:spPr bwMode="auto">
            <a:xfrm>
              <a:off x="7779798" y="1508746"/>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3</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8101786" y="1317481"/>
            <a:ext cx="1381116" cy="1187082"/>
            <a:chOff x="8242332" y="1449045"/>
            <a:chExt cx="1381116" cy="1187082"/>
          </a:xfrm>
        </p:grpSpPr>
        <p:sp>
          <p:nvSpPr>
            <p:cNvPr id="68" name="Rounded Rectangle 67"/>
            <p:cNvSpPr/>
            <p:nvPr/>
          </p:nvSpPr>
          <p:spPr>
            <a:xfrm>
              <a:off x="8242332"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Contoso decides timeline for Step 2</a:t>
              </a:r>
              <a:endParaRPr lang="en-US" sz="1400" dirty="0">
                <a:solidFill>
                  <a:srgbClr val="FFFFFF"/>
                </a:solidFill>
              </a:endParaRPr>
            </a:p>
          </p:txBody>
        </p:sp>
        <p:sp>
          <p:nvSpPr>
            <p:cNvPr id="70" name="Oval 69"/>
            <p:cNvSpPr/>
            <p:nvPr/>
          </p:nvSpPr>
          <p:spPr bwMode="auto">
            <a:xfrm>
              <a:off x="9267636"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4</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9661518" y="1305094"/>
            <a:ext cx="1381116" cy="1187082"/>
            <a:chOff x="9661518" y="1441574"/>
            <a:chExt cx="1381116" cy="1187082"/>
          </a:xfrm>
        </p:grpSpPr>
        <p:grpSp>
          <p:nvGrpSpPr>
            <p:cNvPr id="72" name="Group 71"/>
            <p:cNvGrpSpPr/>
            <p:nvPr/>
          </p:nvGrpSpPr>
          <p:grpSpPr>
            <a:xfrm>
              <a:off x="9661518" y="1441574"/>
              <a:ext cx="1381116" cy="1187082"/>
              <a:chOff x="4075674" y="1487239"/>
              <a:chExt cx="1978470" cy="1187082"/>
            </a:xfrm>
            <a:solidFill>
              <a:schemeClr val="accent2"/>
            </a:solidFill>
          </p:grpSpPr>
          <p:sp>
            <p:nvSpPr>
              <p:cNvPr id="74" name="Rounded Rectangle 73"/>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ounded Rectangle 4"/>
              <p:cNvSpPr/>
              <p:nvPr/>
            </p:nvSpPr>
            <p:spPr>
              <a:xfrm>
                <a:off x="4110442" y="1522007"/>
                <a:ext cx="1908934" cy="111754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Proof of Execution</a:t>
                </a:r>
              </a:p>
            </p:txBody>
          </p:sp>
        </p:grpSp>
        <p:sp>
          <p:nvSpPr>
            <p:cNvPr id="73" name="Oval 72"/>
            <p:cNvSpPr/>
            <p:nvPr/>
          </p:nvSpPr>
          <p:spPr bwMode="auto">
            <a:xfrm>
              <a:off x="10661923"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5</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r>
              <a:rPr lang="en-US" dirty="0" smtClean="0"/>
              <a:t>How to engage</a:t>
            </a:r>
            <a:endParaRPr lang="en-US" dirty="0"/>
          </a:p>
        </p:txBody>
      </p:sp>
      <p:grpSp>
        <p:nvGrpSpPr>
          <p:cNvPr id="19" name="Group 18"/>
          <p:cNvGrpSpPr/>
          <p:nvPr/>
        </p:nvGrpSpPr>
        <p:grpSpPr>
          <a:xfrm>
            <a:off x="8099131" y="3157011"/>
            <a:ext cx="1381116" cy="1187082"/>
            <a:chOff x="9266802" y="3721925"/>
            <a:chExt cx="1381116" cy="1187082"/>
          </a:xfrm>
        </p:grpSpPr>
        <p:grpSp>
          <p:nvGrpSpPr>
            <p:cNvPr id="112" name="Group 111"/>
            <p:cNvGrpSpPr/>
            <p:nvPr/>
          </p:nvGrpSpPr>
          <p:grpSpPr>
            <a:xfrm>
              <a:off x="9266802" y="3721925"/>
              <a:ext cx="1381116" cy="1187082"/>
              <a:chOff x="4075674" y="1487239"/>
              <a:chExt cx="1978470" cy="1187082"/>
            </a:xfrm>
            <a:solidFill>
              <a:schemeClr val="accent2"/>
            </a:solidFill>
          </p:grpSpPr>
          <p:sp>
            <p:nvSpPr>
              <p:cNvPr id="113" name="Rounded Rectangle 11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a:t>
                </a:r>
                <a:r>
                  <a:rPr lang="en-US" sz="1400" dirty="0">
                    <a:solidFill>
                      <a:prstClr val="white"/>
                    </a:solidFill>
                    <a:cs typeface="Segoe UI" panose="020B0502040204020203" pitchFamily="34" charset="0"/>
                  </a:rPr>
                  <a:t>Proof of Execution</a:t>
                </a:r>
              </a:p>
            </p:txBody>
          </p:sp>
        </p:grpSp>
        <p:sp>
          <p:nvSpPr>
            <p:cNvPr id="126" name="Oval 125"/>
            <p:cNvSpPr/>
            <p:nvPr/>
          </p:nvSpPr>
          <p:spPr bwMode="auto">
            <a:xfrm>
              <a:off x="10249986" y="3767486"/>
              <a:ext cx="397932"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26" name="Group 25"/>
          <p:cNvGrpSpPr/>
          <p:nvPr/>
        </p:nvGrpSpPr>
        <p:grpSpPr>
          <a:xfrm>
            <a:off x="3132276" y="3157011"/>
            <a:ext cx="1397056" cy="1211659"/>
            <a:chOff x="3132276" y="3196226"/>
            <a:chExt cx="1397056" cy="1211659"/>
          </a:xfrm>
        </p:grpSpPr>
        <p:grpSp>
          <p:nvGrpSpPr>
            <p:cNvPr id="48" name="Group 47"/>
            <p:cNvGrpSpPr/>
            <p:nvPr/>
          </p:nvGrpSpPr>
          <p:grpSpPr>
            <a:xfrm>
              <a:off x="3132276" y="3196226"/>
              <a:ext cx="1381116" cy="1211659"/>
              <a:chOff x="4075674" y="1487239"/>
              <a:chExt cx="1978470" cy="1211659"/>
            </a:xfrm>
            <a:solidFill>
              <a:schemeClr val="accent2"/>
            </a:solidFill>
          </p:grpSpPr>
          <p:sp>
            <p:nvSpPr>
              <p:cNvPr id="50" name="Rounded Rectangle 49"/>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ounded Rectangle 4"/>
              <p:cNvSpPr/>
              <p:nvPr/>
            </p:nvSpPr>
            <p:spPr>
              <a:xfrm>
                <a:off x="4121870" y="1581352"/>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err="1" smtClean="0">
                    <a:solidFill>
                      <a:prstClr val="white"/>
                    </a:solidFill>
                    <a:cs typeface="Segoe UI" panose="020B0502040204020203" pitchFamily="34" charset="0"/>
                  </a:rPr>
                  <a:t>Litware</a:t>
                </a:r>
                <a:r>
                  <a:rPr lang="en-US" sz="1400" dirty="0" smtClean="0">
                    <a:solidFill>
                      <a:prstClr val="white"/>
                    </a:solidFill>
                    <a:cs typeface="Segoe UI" panose="020B0502040204020203" pitchFamily="34" charset="0"/>
                  </a:rPr>
                  <a:t> will </a:t>
                </a:r>
                <a:r>
                  <a:rPr lang="en-US" sz="1400" dirty="0">
                    <a:solidFill>
                      <a:prstClr val="white"/>
                    </a:solidFill>
                    <a:cs typeface="Segoe UI" panose="020B0502040204020203" pitchFamily="34" charset="0"/>
                  </a:rPr>
                  <a:t>present </a:t>
                </a:r>
                <a:r>
                  <a:rPr lang="en-US" sz="1400" dirty="0" smtClean="0">
                    <a:solidFill>
                      <a:prstClr val="white"/>
                    </a:solidFill>
                    <a:cs typeface="Segoe UI" panose="020B0502040204020203" pitchFamily="34" charset="0"/>
                  </a:rPr>
                  <a:t>SOW </a:t>
                </a:r>
                <a:r>
                  <a:rPr lang="en-US" sz="1400" dirty="0">
                    <a:solidFill>
                      <a:prstClr val="white"/>
                    </a:solidFill>
                    <a:cs typeface="Segoe UI" panose="020B0502040204020203" pitchFamily="34" charset="0"/>
                  </a:rPr>
                  <a:t>for </a:t>
                </a:r>
                <a:r>
                  <a:rPr lang="en-US" sz="1400" dirty="0" smtClean="0">
                    <a:solidFill>
                      <a:prstClr val="white"/>
                    </a:solidFill>
                    <a:cs typeface="Segoe UI" panose="020B0502040204020203" pitchFamily="34" charset="0"/>
                  </a:rPr>
                  <a:t>   Step 2. **</a:t>
                </a:r>
              </a:p>
            </p:txBody>
          </p:sp>
        </p:grpSp>
        <p:sp>
          <p:nvSpPr>
            <p:cNvPr id="83" name="Oval 82"/>
            <p:cNvSpPr/>
            <p:nvPr/>
          </p:nvSpPr>
          <p:spPr bwMode="auto">
            <a:xfrm>
              <a:off x="4189816" y="3209842"/>
              <a:ext cx="339516"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5"/>
          <p:cNvGrpSpPr/>
          <p:nvPr/>
        </p:nvGrpSpPr>
        <p:grpSpPr>
          <a:xfrm>
            <a:off x="4798521" y="3157011"/>
            <a:ext cx="1381116" cy="1187082"/>
            <a:chOff x="5010506" y="1516035"/>
            <a:chExt cx="1381116" cy="1187082"/>
          </a:xfrm>
        </p:grpSpPr>
        <p:sp>
          <p:nvSpPr>
            <p:cNvPr id="87" name="Rounded Rectangle 86"/>
            <p:cNvSpPr/>
            <p:nvPr/>
          </p:nvSpPr>
          <p:spPr>
            <a:xfrm>
              <a:off x="5010506" y="1516035"/>
              <a:ext cx="1381116" cy="1187082"/>
            </a:xfrm>
            <a:prstGeom prst="roundRect">
              <a:avLst>
                <a:gd name="adj" fmla="val 1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2</a:t>
              </a:r>
              <a:endParaRPr lang="en-US" sz="1400" dirty="0">
                <a:solidFill>
                  <a:srgbClr val="FFFFFF"/>
                </a:solidFill>
              </a:endParaRPr>
            </a:p>
          </p:txBody>
        </p:sp>
        <p:sp>
          <p:nvSpPr>
            <p:cNvPr id="88" name="Oval 8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spTree>
    <p:extLst>
      <p:ext uri="{BB962C8B-B14F-4D97-AF65-F5344CB8AC3E}">
        <p14:creationId xmlns:p14="http://schemas.microsoft.com/office/powerpoint/2010/main" val="2405171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8" grpId="0"/>
      <p:bldP spid="1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options</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err="1" smtClean="0">
                <a:solidFill>
                  <a:schemeClr val="bg2">
                    <a:lumMod val="50000"/>
                  </a:schemeClr>
                </a:solidFill>
                <a:cs typeface="Segoe UI" panose="020B0502040204020203" pitchFamily="34" charset="0"/>
              </a:rPr>
              <a:t>dev</a:t>
            </a:r>
            <a:r>
              <a:rPr lang="en-US" sz="1200" dirty="0" smtClean="0">
                <a:solidFill>
                  <a:schemeClr val="bg2">
                    <a:lumMod val="50000"/>
                  </a:schemeClr>
                </a:solidFill>
                <a:cs typeface="Segoe UI" panose="020B0502040204020203" pitchFamily="34" charset="0"/>
              </a:rPr>
              <a:t>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Contoso</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100" smtClean="0">
                <a:solidFill>
                  <a:schemeClr val="bg2">
                    <a:lumMod val="50000"/>
                  </a:schemeClr>
                </a:solidFill>
                <a:ea typeface="Segoe UI" pitchFamily="34" charset="0"/>
                <a:cs typeface="Segoe UI" pitchFamily="34" charset="0"/>
              </a:rPr>
              <a:t>SharePoint operation </a:t>
            </a:r>
            <a:r>
              <a:rPr lang="en-US" sz="1100" dirty="0" smtClean="0">
                <a:solidFill>
                  <a:schemeClr val="bg2">
                    <a:lumMod val="50000"/>
                  </a:schemeClr>
                </a:solidFill>
                <a:ea typeface="Segoe UI" pitchFamily="34" charset="0"/>
                <a:cs typeface="Segoe UI" pitchFamily="34" charset="0"/>
              </a:rPr>
              <a:t>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err="1" smtClean="0">
                <a:solidFill>
                  <a:schemeClr val="bg2">
                    <a:lumMod val="50000"/>
                  </a:schemeClr>
                </a:solidFill>
              </a:rPr>
              <a:t>Litware</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2226525375"/>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analysis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list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03315073"/>
              </p:ext>
            </p:extLst>
          </p:nvPr>
        </p:nvGraphicFramePr>
        <p:xfrm>
          <a:off x="1112947" y="1479869"/>
          <a:ext cx="9647433" cy="3969777"/>
        </p:xfrm>
        <a:graphic>
          <a:graphicData uri="http://schemas.openxmlformats.org/drawingml/2006/table">
            <a:tbl>
              <a:tblPr firstRow="1" bandRow="1">
                <a:tableStyleId>{9D7B26C5-4107-4FEC-AEDC-1716B250A1EF}</a:tableStyleId>
              </a:tblPr>
              <a:tblGrid>
                <a:gridCol w="2241192">
                  <a:extLst>
                    <a:ext uri="{9D8B030D-6E8A-4147-A177-3AD203B41FA5}">
                      <a16:colId xmlns:a16="http://schemas.microsoft.com/office/drawing/2014/main" xmlns="" val="20000"/>
                    </a:ext>
                  </a:extLst>
                </a:gridCol>
                <a:gridCol w="5664710">
                  <a:extLst>
                    <a:ext uri="{9D8B030D-6E8A-4147-A177-3AD203B41FA5}">
                      <a16:colId xmlns:a16="http://schemas.microsoft.com/office/drawing/2014/main" xmlns="" val="20001"/>
                    </a:ext>
                  </a:extLst>
                </a:gridCol>
                <a:gridCol w="1741531">
                  <a:extLst>
                    <a:ext uri="{9D8B030D-6E8A-4147-A177-3AD203B41FA5}">
                      <a16:colId xmlns:a16="http://schemas.microsoft.com/office/drawing/2014/main" xmlns="" val="20002"/>
                    </a:ext>
                  </a:extLst>
                </a:gridCol>
              </a:tblGrid>
              <a:tr h="223330">
                <a:tc>
                  <a:txBody>
                    <a:bodyPr/>
                    <a:lstStyle/>
                    <a:p>
                      <a:pPr marL="0" marR="0" algn="l" fontAlgn="t">
                        <a:spcBef>
                          <a:spcPts val="0"/>
                        </a:spcBef>
                        <a:spcAft>
                          <a:spcPts val="0"/>
                        </a:spcAft>
                      </a:pPr>
                      <a:r>
                        <a:rPr lang="en-US" sz="1600" dirty="0">
                          <a:effectLst/>
                        </a:rPr>
                        <a:t>Name of Component</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Name of </a:t>
                      </a:r>
                      <a:r>
                        <a:rPr lang="en-US" sz="1600" dirty="0" smtClean="0">
                          <a:effectLst/>
                        </a:rPr>
                        <a:t>Package</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CR Number</a:t>
                      </a:r>
                      <a:endParaRPr lang="en-US" sz="1600" dirty="0">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0"/>
                  </a:ext>
                </a:extLst>
              </a:tr>
              <a:tr h="298571">
                <a:tc>
                  <a:txBody>
                    <a:bodyPr/>
                    <a:lstStyle/>
                    <a:p>
                      <a:pPr marL="0" marR="0" algn="l" fontAlgn="t">
                        <a:spcBef>
                          <a:spcPts val="0"/>
                        </a:spcBef>
                        <a:spcAft>
                          <a:spcPts val="0"/>
                        </a:spcAft>
                      </a:pPr>
                      <a:r>
                        <a:rPr lang="en-US" sz="1600" dirty="0" smtClean="0">
                          <a:effectLst/>
                        </a:rPr>
                        <a:t>Safety News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contoso.sharepoint.safetynews.wsp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1"/>
                  </a:ext>
                </a:extLst>
              </a:tr>
              <a:tr h="267434">
                <a:tc>
                  <a:txBody>
                    <a:bodyPr/>
                    <a:lstStyle/>
                    <a:p>
                      <a:pPr marL="0" marR="0" algn="l" fontAlgn="t">
                        <a:spcBef>
                          <a:spcPts val="0"/>
                        </a:spcBef>
                        <a:spcAft>
                          <a:spcPts val="0"/>
                        </a:spcAft>
                      </a:pPr>
                      <a:r>
                        <a:rPr lang="en-US" sz="1600" dirty="0" smtClean="0">
                          <a:effectLst/>
                        </a:rPr>
                        <a:t>Branding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contoso.sharepoint.branding.wsp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2"/>
                  </a:ext>
                </a:extLst>
              </a:tr>
              <a:tr h="391713">
                <a:tc>
                  <a:txBody>
                    <a:bodyPr/>
                    <a:lstStyle/>
                    <a:p>
                      <a:pPr marL="0" marR="0" algn="l" fontAlgn="t">
                        <a:spcBef>
                          <a:spcPts val="0"/>
                        </a:spcBef>
                        <a:spcAft>
                          <a:spcPts val="0"/>
                        </a:spcAft>
                      </a:pPr>
                      <a:r>
                        <a:rPr lang="en-US" sz="1600" dirty="0" smtClean="0">
                          <a:effectLst/>
                        </a:rPr>
                        <a:t>Site Provisioning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contoso.sharepoint.provisioning.wsp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CR-0057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3"/>
                  </a:ext>
                </a:extLst>
              </a:tr>
              <a:tr h="421678">
                <a:tc>
                  <a:txBody>
                    <a:bodyPr/>
                    <a:lstStyle/>
                    <a:p>
                      <a:pPr marL="0" marR="0" algn="l" fontAlgn="t">
                        <a:spcBef>
                          <a:spcPts val="0"/>
                        </a:spcBef>
                        <a:spcAft>
                          <a:spcPts val="0"/>
                        </a:spcAft>
                      </a:pPr>
                      <a:r>
                        <a:rPr lang="en-US" sz="1600" dirty="0" smtClean="0">
                          <a:effectLst/>
                        </a:rPr>
                        <a:t>Document Retention</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contoso.sharepoint.docretention.wsp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fi-FI" sz="1600" dirty="0" smtClean="0">
                          <a:effectLst/>
                        </a:rPr>
                        <a:t>CR-0035</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4"/>
                  </a:ext>
                </a:extLst>
              </a:tr>
              <a:tr h="303381">
                <a:tc>
                  <a:txBody>
                    <a:bodyPr/>
                    <a:lstStyle/>
                    <a:p>
                      <a:pPr marL="0" marR="0" algn="l" fontAlgn="t">
                        <a:spcBef>
                          <a:spcPts val="0"/>
                        </a:spcBef>
                        <a:spcAft>
                          <a:spcPts val="0"/>
                        </a:spcAft>
                      </a:pPr>
                      <a:r>
                        <a:rPr lang="en-US" sz="1600" dirty="0" smtClean="0">
                          <a:effectLst/>
                        </a:rPr>
                        <a:t>Event Receivers</a:t>
                      </a:r>
                      <a:endParaRPr lang="en-US" sz="1600" dirty="0">
                        <a:solidFill>
                          <a:srgbClr val="000000"/>
                        </a:solidFill>
                        <a:effectLst/>
                        <a:latin typeface="Calibri" panose="020F0502020204030204" pitchFamily="34" charset="0"/>
                      </a:endParaRPr>
                    </a:p>
                  </a:txBody>
                  <a:tcPr marL="11517" marR="11517" marT="11517" marB="11517"/>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contoso.sharepoint.libraryreceivers.wsp</a:t>
                      </a:r>
                      <a:endParaRPr lang="en-NZ"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CR-0049</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5"/>
                  </a:ext>
                </a:extLst>
              </a:tr>
              <a:tr h="282856">
                <a:tc>
                  <a:txBody>
                    <a:bodyPr/>
                    <a:lstStyle/>
                    <a:p>
                      <a:pPr marL="0" marR="0" algn="l" fontAlgn="t">
                        <a:spcBef>
                          <a:spcPts val="0"/>
                        </a:spcBef>
                        <a:spcAft>
                          <a:spcPts val="0"/>
                        </a:spcAft>
                      </a:pPr>
                      <a:r>
                        <a:rPr lang="en-US" sz="1600" dirty="0" smtClean="0">
                          <a:effectLst/>
                        </a:rPr>
                        <a:t>Notifications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contoso.sharepoint.newsalerts.wsp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CR-0088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6"/>
                  </a:ext>
                </a:extLst>
              </a:tr>
              <a:tr h="421678">
                <a:tc>
                  <a:txBody>
                    <a:bodyPr/>
                    <a:lstStyle/>
                    <a:p>
                      <a:pPr marL="0" marR="0" algn="l" fontAlgn="t">
                        <a:spcBef>
                          <a:spcPts val="0"/>
                        </a:spcBef>
                        <a:spcAft>
                          <a:spcPts val="0"/>
                        </a:spcAft>
                      </a:pPr>
                      <a:r>
                        <a:rPr lang="en-US" sz="1600" dirty="0" smtClean="0">
                          <a:effectLst/>
                        </a:rPr>
                        <a:t>Migration Helper</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err="1" smtClean="0">
                          <a:solidFill>
                            <a:schemeClr val="dk1"/>
                          </a:solidFill>
                          <a:effectLst/>
                          <a:latin typeface="+mn-lt"/>
                          <a:ea typeface="+mn-ea"/>
                          <a:cs typeface="+mn-cs"/>
                        </a:rPr>
                        <a:t>wingtip.migrationhelper.wsp</a:t>
                      </a:r>
                      <a:endParaRPr lang="en-US" sz="1800" kern="1200" dirty="0">
                        <a:solidFill>
                          <a:schemeClr val="tx1"/>
                        </a:solidFill>
                        <a:latin typeface="+mn-lt"/>
                        <a:ea typeface="+mn-ea"/>
                        <a:cs typeface="+mn-cs"/>
                      </a:endParaRPr>
                    </a:p>
                  </a:txBody>
                  <a:tcPr anchor="b"/>
                </a:tc>
                <a:tc>
                  <a:txBody>
                    <a:bodyPr/>
                    <a:lstStyle/>
                    <a:p>
                      <a:pPr marL="0" marR="0" algn="l" fontAlgn="t">
                        <a:spcBef>
                          <a:spcPts val="0"/>
                        </a:spcBef>
                        <a:spcAft>
                          <a:spcPts val="0"/>
                        </a:spcAft>
                      </a:pPr>
                      <a:r>
                        <a:rPr lang="en-US" sz="1600" dirty="0" smtClean="0">
                          <a:effectLst/>
                        </a:rPr>
                        <a:t>CR-0064</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7"/>
                  </a:ext>
                </a:extLst>
              </a:tr>
              <a:tr h="427818">
                <a:tc>
                  <a:txBody>
                    <a:bodyPr/>
                    <a:lstStyle/>
                    <a:p>
                      <a:pPr marL="0" marR="0" algn="l" fontAlgn="t">
                        <a:spcBef>
                          <a:spcPts val="0"/>
                        </a:spcBef>
                        <a:spcAft>
                          <a:spcPts val="0"/>
                        </a:spcAft>
                      </a:pPr>
                      <a:r>
                        <a:rPr lang="en-US" sz="1600" dirty="0" smtClean="0">
                          <a:effectLst/>
                        </a:rPr>
                        <a:t>Web Analytics</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adventureworks.analytics.wsp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CR-0071</a:t>
                      </a:r>
                      <a:endParaRPr lang="en-US" sz="1600" dirty="0">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8"/>
                  </a:ext>
                </a:extLst>
              </a:tr>
              <a:tr h="421678">
                <a:tc>
                  <a:txBody>
                    <a:bodyPr/>
                    <a:lstStyle/>
                    <a:p>
                      <a:pPr marL="0" marR="0" algn="l" fontAlgn="t">
                        <a:spcBef>
                          <a:spcPts val="0"/>
                        </a:spcBef>
                        <a:spcAft>
                          <a:spcPts val="0"/>
                        </a:spcAft>
                      </a:pPr>
                      <a:r>
                        <a:rPr lang="en-US" sz="1600" dirty="0" smtClean="0">
                          <a:effectLst/>
                        </a:rPr>
                        <a:t>Location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fabrikam.locationfinder.wsp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CR-0026</a:t>
                      </a:r>
                      <a:endParaRPr lang="en-US" sz="1600" dirty="0">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09"/>
                  </a:ext>
                </a:extLst>
              </a:tr>
              <a:tr h="421678">
                <a:tc>
                  <a:txBody>
                    <a:bodyPr/>
                    <a:lstStyle/>
                    <a:p>
                      <a:pPr marL="0" marR="0" algn="l" fontAlgn="t">
                        <a:spcBef>
                          <a:spcPts val="0"/>
                        </a:spcBef>
                        <a:spcAft>
                          <a:spcPts val="0"/>
                        </a:spcAft>
                      </a:pPr>
                      <a:r>
                        <a:rPr lang="en-US" sz="1600" dirty="0" smtClean="0">
                          <a:effectLst/>
                        </a:rPr>
                        <a:t>Skill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tailspin.skillfinder.wsp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5457605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908" y="1487179"/>
            <a:ext cx="1735138" cy="1734514"/>
          </a:xfrm>
          <a:prstGeom prst="rect">
            <a:avLst/>
          </a:prstGeom>
        </p:spPr>
      </p:pic>
      <p:sp>
        <p:nvSpPr>
          <p:cNvPr id="3" name="Title 2"/>
          <p:cNvSpPr>
            <a:spLocks noGrp="1"/>
          </p:cNvSpPr>
          <p:nvPr>
            <p:ph type="title"/>
          </p:nvPr>
        </p:nvSpPr>
        <p:spPr/>
        <p:txBody>
          <a:bodyPr/>
          <a:lstStyle/>
          <a:p>
            <a:r>
              <a:rPr lang="en-US" dirty="0"/>
              <a:t>Pavel </a:t>
            </a:r>
            <a:r>
              <a:rPr lang="en-US" dirty="0" err="1"/>
              <a:t>Bansky</a:t>
            </a:r>
            <a:endParaRPr lang="en-US" dirty="0"/>
          </a:p>
        </p:txBody>
      </p:sp>
      <p:sp>
        <p:nvSpPr>
          <p:cNvPr id="16" name="Text Placeholder 15"/>
          <p:cNvSpPr>
            <a:spLocks noGrp="1"/>
          </p:cNvSpPr>
          <p:nvPr>
            <p:ph type="body" sz="quarter" idx="11"/>
          </p:nvPr>
        </p:nvSpPr>
        <p:spPr/>
        <p:txBody>
          <a:bodyPr vert="horz" lIns="0" tIns="0" rIns="0" bIns="0" rtlCol="0" anchor="t">
            <a:noAutofit/>
          </a:bodyPr>
          <a:lstStyle/>
          <a:p>
            <a:r>
              <a:rPr lang="en-US" sz="2448" dirty="0" err="1"/>
              <a:t>Litware</a:t>
            </a:r>
            <a:r>
              <a:rPr lang="en-US" sz="2448" dirty="0"/>
              <a:t> </a:t>
            </a:r>
            <a:r>
              <a:rPr lang="en-US" sz="2448" dirty="0" err="1"/>
              <a:t>Inc</a:t>
            </a:r>
            <a:endParaRPr lang="en-US" sz="2448" dirty="0"/>
          </a:p>
          <a:p>
            <a:pPr lvl="1"/>
            <a:r>
              <a:rPr lang="en-US" sz="1836" dirty="0">
                <a:cs typeface="Segoe UI"/>
              </a:rPr>
              <a:t>Microsoft MVP </a:t>
            </a:r>
            <a:r>
              <a:rPr lang="en-US" sz="1836" dirty="0"/>
              <a:t>SharePoint Server</a:t>
            </a:r>
          </a:p>
          <a:p>
            <a:pPr lvl="1"/>
            <a:r>
              <a:rPr lang="en-US" sz="1836" dirty="0"/>
              <a:t>Loves tennis and photography</a:t>
            </a:r>
            <a:endParaRPr lang="en-US" dirty="0"/>
          </a:p>
          <a:p>
            <a:r>
              <a:rPr lang="en-US" sz="2448" dirty="0"/>
              <a:t>Contact</a:t>
            </a:r>
          </a:p>
          <a:p>
            <a:pPr lvl="1"/>
            <a:r>
              <a:rPr lang="en-US" sz="1836" dirty="0"/>
              <a:t>Email – pbansky@liware.com</a:t>
            </a:r>
          </a:p>
          <a:p>
            <a:pPr lvl="1"/>
            <a:r>
              <a:rPr lang="en-US" sz="1836" dirty="0"/>
              <a:t>Blog – http://litware.com/blog</a:t>
            </a:r>
          </a:p>
          <a:p>
            <a:pPr lvl="1"/>
            <a:r>
              <a:rPr lang="en-US" sz="1836" dirty="0"/>
              <a:t>Twitter - @</a:t>
            </a:r>
            <a:r>
              <a:rPr lang="en-US" sz="1836" dirty="0" err="1"/>
              <a:t>pbansky</a:t>
            </a:r>
          </a:p>
          <a:p>
            <a:endParaRPr lang="en-US" sz="1836" dirty="0" err="1">
              <a:solidFill>
                <a:srgbClr val="797A7D"/>
              </a:solidFill>
              <a:latin typeface="Segoe UI"/>
              <a:cs typeface="Segoe UI"/>
            </a:endParaRPr>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 name="Group 12"/>
          <p:cNvGrpSpPr>
            <a:grpSpLocks noChangeAspect="1"/>
          </p:cNvGrpSpPr>
          <p:nvPr/>
        </p:nvGrpSpPr>
        <p:grpSpPr>
          <a:xfrm>
            <a:off x="10085503" y="3345168"/>
            <a:ext cx="1734514" cy="1734514"/>
            <a:chOff x="7343582" y="3779659"/>
            <a:chExt cx="1577211" cy="1577211"/>
          </a:xfrm>
        </p:grpSpPr>
        <p:sp>
          <p:nvSpPr>
            <p:cNvPr id="14" name="Rectangle 13"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pic>
        <p:nvPicPr>
          <p:cNvPr id="19" name="Picture 18" descr="\\MAGNUM\Projects\Microsoft\Cloud Power FY12\Design\ICONS_PNG\Cloud_logo.png"/>
          <p:cNvPicPr>
            <a:picLocks noChangeAspect="1" noChangeArrowheads="1"/>
          </p:cNvPicPr>
          <p:nvPr/>
        </p:nvPicPr>
        <p:blipFill>
          <a:blip r:embed="rId6" cstate="print"/>
          <a:srcRect/>
          <a:stretch>
            <a:fillRect/>
          </a:stretch>
        </p:blipFill>
        <p:spPr bwMode="auto">
          <a:xfrm>
            <a:off x="6561130" y="3540106"/>
            <a:ext cx="1344987" cy="1344637"/>
          </a:xfrm>
          <a:prstGeom prst="rect">
            <a:avLst/>
          </a:prstGeom>
          <a:noFill/>
        </p:spPr>
      </p:pic>
      <p:grpSp>
        <p:nvGrpSpPr>
          <p:cNvPr id="25" name="Group 24"/>
          <p:cNvGrpSpPr/>
          <p:nvPr/>
        </p:nvGrpSpPr>
        <p:grpSpPr>
          <a:xfrm>
            <a:off x="8223482" y="3382356"/>
            <a:ext cx="1734514" cy="1734514"/>
            <a:chOff x="8223482" y="3382356"/>
            <a:chExt cx="1734514" cy="1734514"/>
          </a:xfrm>
        </p:grpSpPr>
        <p:sp>
          <p:nvSpPr>
            <p:cNvPr id="23" name="Rectangle 22"/>
            <p:cNvSpPr/>
            <p:nvPr/>
          </p:nvSpPr>
          <p:spPr bwMode="auto">
            <a:xfrm>
              <a:off x="8223482" y="3382356"/>
              <a:ext cx="1734514" cy="173451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019" y="3679425"/>
              <a:ext cx="1565439" cy="1048844"/>
            </a:xfrm>
            <a:prstGeom prst="rect">
              <a:avLst/>
            </a:prstGeom>
          </p:spPr>
        </p:pic>
      </p:gr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33506"/>
          <a:stretch/>
        </p:blipFill>
        <p:spPr>
          <a:xfrm>
            <a:off x="10085503" y="1488325"/>
            <a:ext cx="1728396" cy="1732222"/>
          </a:xfrm>
          <a:prstGeom prst="rect">
            <a:avLst/>
          </a:prstGeom>
        </p:spPr>
      </p:pic>
    </p:spTree>
    <p:extLst>
      <p:ext uri="{BB962C8B-B14F-4D97-AF65-F5344CB8AC3E}">
        <p14:creationId xmlns:p14="http://schemas.microsoft.com/office/powerpoint/2010/main" val="39506547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analysis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PnP 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possibilities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1838157548"/>
              </p:ext>
            </p:extLst>
          </p:nvPr>
        </p:nvGraphicFramePr>
        <p:xfrm>
          <a:off x="5194713" y="852480"/>
          <a:ext cx="5823354"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28043693"/>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a16="http://schemas.microsoft.com/office/drawing/2014/main" xmlns="" val="20000"/>
                    </a:ext>
                  </a:extLst>
                </a:gridCol>
                <a:gridCol w="669704">
                  <a:extLst>
                    <a:ext uri="{9D8B030D-6E8A-4147-A177-3AD203B41FA5}">
                      <a16:colId xmlns:a16="http://schemas.microsoft.com/office/drawing/2014/main" xmlns="" val="20001"/>
                    </a:ext>
                  </a:extLst>
                </a:gridCol>
                <a:gridCol w="844061">
                  <a:extLst>
                    <a:ext uri="{9D8B030D-6E8A-4147-A177-3AD203B41FA5}">
                      <a16:colId xmlns:a16="http://schemas.microsoft.com/office/drawing/2014/main" xmlns="" val="20002"/>
                    </a:ext>
                  </a:extLst>
                </a:gridCol>
                <a:gridCol w="594277">
                  <a:extLst>
                    <a:ext uri="{9D8B030D-6E8A-4147-A177-3AD203B41FA5}">
                      <a16:colId xmlns:a16="http://schemas.microsoft.com/office/drawing/2014/main" xmlns="" val="20003"/>
                    </a:ext>
                  </a:extLst>
                </a:gridCol>
                <a:gridCol w="587823">
                  <a:extLst>
                    <a:ext uri="{9D8B030D-6E8A-4147-A177-3AD203B41FA5}">
                      <a16:colId xmlns:a16="http://schemas.microsoft.com/office/drawing/2014/main" xmlns="" val="20004"/>
                    </a:ext>
                  </a:extLst>
                </a:gridCol>
                <a:gridCol w="587823">
                  <a:extLst>
                    <a:ext uri="{9D8B030D-6E8A-4147-A177-3AD203B41FA5}">
                      <a16:colId xmlns:a16="http://schemas.microsoft.com/office/drawing/2014/main" xmlns="" val="20005"/>
                    </a:ext>
                  </a:extLst>
                </a:gridCol>
                <a:gridCol w="587823">
                  <a:extLst>
                    <a:ext uri="{9D8B030D-6E8A-4147-A177-3AD203B41FA5}">
                      <a16:colId xmlns:a16="http://schemas.microsoft.com/office/drawing/2014/main" xmlns="" val="20006"/>
                    </a:ext>
                  </a:extLst>
                </a:gridCol>
                <a:gridCol w="587823">
                  <a:extLst>
                    <a:ext uri="{9D8B030D-6E8A-4147-A177-3AD203B41FA5}">
                      <a16:colId xmlns:a16="http://schemas.microsoft.com/office/drawing/2014/main" xmlns="" val="20007"/>
                    </a:ext>
                  </a:extLst>
                </a:gridCol>
                <a:gridCol w="726041">
                  <a:extLst>
                    <a:ext uri="{9D8B030D-6E8A-4147-A177-3AD203B41FA5}">
                      <a16:colId xmlns:a16="http://schemas.microsoft.com/office/drawing/2014/main" xmlns="" val="20008"/>
                    </a:ext>
                  </a:extLst>
                </a:gridCol>
                <a:gridCol w="795977">
                  <a:extLst>
                    <a:ext uri="{9D8B030D-6E8A-4147-A177-3AD203B41FA5}">
                      <a16:colId xmlns:a16="http://schemas.microsoft.com/office/drawing/2014/main" xmlns="" val="20009"/>
                    </a:ext>
                  </a:extLst>
                </a:gridCol>
                <a:gridCol w="725045">
                  <a:extLst>
                    <a:ext uri="{9D8B030D-6E8A-4147-A177-3AD203B41FA5}">
                      <a16:colId xmlns:a16="http://schemas.microsoft.com/office/drawing/2014/main" xmlns="" val="20010"/>
                    </a:ext>
                  </a:extLst>
                </a:gridCol>
                <a:gridCol w="656103">
                  <a:extLst>
                    <a:ext uri="{9D8B030D-6E8A-4147-A177-3AD203B41FA5}">
                      <a16:colId xmlns:a16="http://schemas.microsoft.com/office/drawing/2014/main" xmlns="" val="20011"/>
                    </a:ext>
                  </a:extLst>
                </a:gridCol>
                <a:gridCol w="725709">
                  <a:extLst>
                    <a:ext uri="{9D8B030D-6E8A-4147-A177-3AD203B41FA5}">
                      <a16:colId xmlns:a16="http://schemas.microsoft.com/office/drawing/2014/main" xmlns="" val="20012"/>
                    </a:ext>
                  </a:extLst>
                </a:gridCol>
                <a:gridCol w="656766">
                  <a:extLst>
                    <a:ext uri="{9D8B030D-6E8A-4147-A177-3AD203B41FA5}">
                      <a16:colId xmlns:a16="http://schemas.microsoft.com/office/drawing/2014/main" xmlns="" val="20013"/>
                    </a:ext>
                  </a:extLst>
                </a:gridCol>
                <a:gridCol w="587823">
                  <a:extLst>
                    <a:ext uri="{9D8B030D-6E8A-4147-A177-3AD203B41FA5}">
                      <a16:colId xmlns:a16="http://schemas.microsoft.com/office/drawing/2014/main" xmlns="" val="20014"/>
                    </a:ext>
                  </a:extLst>
                </a:gridCol>
              </a:tblGrid>
              <a:tr h="335193">
                <a:tc>
                  <a:txBody>
                    <a:bodyPr/>
                    <a:lstStyle/>
                    <a:p>
                      <a:r>
                        <a:rPr lang="en-US" sz="1400" dirty="0" smtClean="0"/>
                        <a:t>SPO-D FTC Scenarios</a:t>
                      </a:r>
                      <a:endParaRPr lang="en-US" sz="1400" dirty="0"/>
                    </a:p>
                  </a:txBody>
                  <a:tcPr marL="45708" marR="45708" marT="45708" marB="45708" anchor="ctr"/>
                </a:tc>
                <a:tc gridSpan="2">
                  <a:txBody>
                    <a:bodyPr/>
                    <a:lstStyle/>
                    <a:p>
                      <a:pPr algn="ctr"/>
                      <a:r>
                        <a:rPr lang="en-US" sz="1600" dirty="0" smtClean="0"/>
                        <a:t>Prep</a:t>
                      </a:r>
                      <a:endParaRPr lang="en-US" sz="1600" dirty="0"/>
                    </a:p>
                  </a:txBody>
                  <a:tcPr marL="45708" marR="45708" marT="45708" marB="45708" anchor="ctr"/>
                </a:tc>
                <a:tc hMerge="1">
                  <a:txBody>
                    <a:bodyPr/>
                    <a:lstStyle/>
                    <a:p>
                      <a:endParaRPr lang="en-US"/>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gridSpan="6">
                  <a:txBody>
                    <a:bodyPr/>
                    <a:lstStyle/>
                    <a:p>
                      <a:pPr algn="ctr"/>
                      <a:r>
                        <a:rPr lang="en-US" sz="1600" dirty="0" smtClean="0"/>
                        <a:t>2015</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xmlns="" val="10000"/>
                  </a:ext>
                </a:extLst>
              </a:tr>
              <a:tr h="278673">
                <a:tc>
                  <a:txBody>
                    <a:bodyPr/>
                    <a:lstStyle/>
                    <a:p>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a:t>
                      </a:r>
                      <a:endParaRPr lang="en-US" sz="1200" dirty="0"/>
                    </a:p>
                  </a:txBody>
                  <a:tcPr marL="45708" marR="45708" marT="45708" marB="45708" anchor="ctr"/>
                </a:tc>
                <a:tc>
                  <a:txBody>
                    <a:bodyPr/>
                    <a:lstStyle/>
                    <a:p>
                      <a:pPr algn="ctr"/>
                      <a:r>
                        <a:rPr lang="en-US" sz="1200" dirty="0" smtClean="0"/>
                        <a:t>Jul</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extLst>
                  <a:ext uri="{0D108BD9-81ED-4DB2-BD59-A6C34878D82A}">
                    <a16:rowId xmlns:a16="http://schemas.microsoft.com/office/drawing/2014/main" xmlns=""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ctr"/>
                      <a:endParaRPr lang="en-US" sz="1200" dirty="0">
                        <a:solidFill>
                          <a:sysClr val="windowText" lastClr="00000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solidFill>
                      <a:srgbClr val="0072C6"/>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pPr algn="ctr"/>
                      <a:endParaRPr lang="en-US" sz="1200" dirty="0">
                        <a:solidFill>
                          <a:sysClr val="windowText" lastClr="000000"/>
                        </a:solidFill>
                      </a:endParaRPr>
                    </a:p>
                  </a:txBody>
                  <a:tcPr marL="45708" marR="45708" marT="45708" marB="45708" anchor="ctr">
                    <a:solidFill>
                      <a:srgbClr val="0070C0"/>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a16="http://schemas.microsoft.com/office/drawing/2014/main" xmlns=""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3" y="1447799"/>
            <a:ext cx="4552760" cy="5155066"/>
          </a:xfrm>
        </p:spPr>
        <p:txBody>
          <a:bodyPr/>
          <a:lstStyle/>
          <a:p>
            <a:pPr marL="457200" indent="-457200">
              <a:buFont typeface="+mj-lt"/>
              <a:buAutoNum type="arabicPeriod"/>
            </a:pPr>
            <a:r>
              <a:rPr lang="en-US" sz="1800" dirty="0" smtClean="0">
                <a:latin typeface="+mn-lt"/>
              </a:rPr>
              <a:t>Office365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Office365 platform</a:t>
            </a: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farm is open for Internet connectivity traffic can flow from Azure to MSO</a:t>
            </a:r>
          </a:p>
          <a:p>
            <a:pPr lvl="2"/>
            <a:r>
              <a:rPr lang="en-US" sz="1400" smtClean="0"/>
              <a:t>If farm </a:t>
            </a:r>
            <a:r>
              <a:rPr lang="en-US" sz="1400" dirty="0" smtClean="0"/>
              <a:t>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2"/>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Your current solution</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CAM?</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for       O365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71414242"/>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a:t>
            </a:r>
            <a:br>
              <a:rPr lang="en-US" sz="4800" dirty="0" smtClean="0"/>
            </a:br>
            <a:r>
              <a:rPr lang="en-US" sz="4800" dirty="0" smtClean="0"/>
              <a:t>PnP Transformation Approach</a:t>
            </a:r>
            <a:endParaRPr lang="en-US" sz="4800" dirty="0"/>
          </a:p>
        </p:txBody>
      </p:sp>
      <p:sp>
        <p:nvSpPr>
          <p:cNvPr id="16" name="Rectangle 15"/>
          <p:cNvSpPr/>
          <p:nvPr>
            <p:custDataLst>
              <p:tags r:id="rId1"/>
            </p:custDataLst>
          </p:nvPr>
        </p:nvSpPr>
        <p:spPr bwMode="auto">
          <a:xfrm>
            <a:off x="7661677" y="1658876"/>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812765" y="1658876"/>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237221" y="1658876"/>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95825" y="2195455"/>
            <a:ext cx="2316780" cy="885402"/>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Prepare app hosting configuration.  Leverage available resources to ramp up </a:t>
            </a:r>
            <a:r>
              <a:rPr lang="en-US" sz="1400" dirty="0" err="1" smtClean="0">
                <a:solidFill>
                  <a:srgbClr val="797A7D">
                    <a:lumMod val="50000"/>
                  </a:srgbClr>
                </a:solidFill>
                <a:cs typeface="Segoe UI" panose="020B0502040204020203" pitchFamily="34" charset="0"/>
              </a:rPr>
              <a:t>dev</a:t>
            </a:r>
            <a:r>
              <a:rPr lang="en-US" sz="1400" dirty="0" smtClean="0">
                <a:solidFill>
                  <a:srgbClr val="797A7D">
                    <a:lumMod val="50000"/>
                  </a:srgbClr>
                </a:solidFill>
                <a:cs typeface="Segoe UI" panose="020B0502040204020203" pitchFamily="34" charset="0"/>
              </a:rPr>
              <a:t> resources</a:t>
            </a:r>
          </a:p>
          <a:p>
            <a:pPr defTabSz="913951"/>
            <a:endParaRPr lang="en-US" sz="1400" dirty="0" smtClean="0">
              <a:solidFill>
                <a:srgbClr val="797A7D">
                  <a:lumMod val="50000"/>
                </a:srgbClr>
              </a:solidFill>
              <a:cs typeface="Segoe UI" panose="020B0502040204020203" pitchFamily="34" charset="0"/>
            </a:endParaRPr>
          </a:p>
          <a:p>
            <a:pPr defTabSz="913951"/>
            <a:endParaRPr lang="en-US" sz="1400" dirty="0">
              <a:solidFill>
                <a:srgbClr val="797A7D">
                  <a:lumMod val="50000"/>
                </a:srgbClr>
              </a:solidFill>
              <a:cs typeface="Segoe UI" panose="020B0502040204020203" pitchFamily="34" charset="0"/>
            </a:endParaRPr>
          </a:p>
        </p:txBody>
      </p:sp>
      <p:sp>
        <p:nvSpPr>
          <p:cNvPr id="20" name="TextBox 19"/>
          <p:cNvSpPr txBox="1"/>
          <p:nvPr/>
        </p:nvSpPr>
        <p:spPr>
          <a:xfrm>
            <a:off x="7644736" y="2195455"/>
            <a:ext cx="2316780" cy="495825"/>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architecture design </a:t>
            </a:r>
            <a:r>
              <a:rPr lang="en-US" sz="1400" dirty="0">
                <a:solidFill>
                  <a:srgbClr val="797A7D">
                    <a:lumMod val="50000"/>
                  </a:srgbClr>
                </a:solidFill>
                <a:cs typeface="Segoe UI" panose="020B0502040204020203" pitchFamily="34" charset="0"/>
              </a:rPr>
              <a:t>guidance </a:t>
            </a:r>
            <a:r>
              <a:rPr lang="en-US" sz="1400" dirty="0" smtClean="0">
                <a:solidFill>
                  <a:srgbClr val="797A7D">
                    <a:lumMod val="50000"/>
                  </a:srgbClr>
                </a:solidFill>
                <a:cs typeface="Segoe UI" panose="020B0502040204020203" pitchFamily="34" charset="0"/>
              </a:rPr>
              <a:t>for </a:t>
            </a:r>
            <a:r>
              <a:rPr lang="en-US" sz="1400" dirty="0">
                <a:solidFill>
                  <a:srgbClr val="797A7D">
                    <a:lumMod val="50000"/>
                  </a:srgbClr>
                </a:solidFill>
                <a:cs typeface="Segoe UI" panose="020B0502040204020203" pitchFamily="34" charset="0"/>
              </a:rPr>
              <a:t>selected scenarios </a:t>
            </a:r>
          </a:p>
        </p:txBody>
      </p:sp>
      <p:sp>
        <p:nvSpPr>
          <p:cNvPr id="22" name="TextBox 21"/>
          <p:cNvSpPr txBox="1"/>
          <p:nvPr/>
        </p:nvSpPr>
        <p:spPr>
          <a:xfrm>
            <a:off x="5220280" y="2195455"/>
            <a:ext cx="2316780" cy="69061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Analyze solution inventory / requirements and provide guidance on solution modernization</a:t>
            </a:r>
            <a:endParaRPr lang="en-US" sz="1400" dirty="0">
              <a:solidFill>
                <a:srgbClr val="797A7D">
                  <a:lumMod val="50000"/>
                </a:srgbClr>
              </a:solidFill>
              <a:cs typeface="Segoe UI" panose="020B0502040204020203" pitchFamily="34" charset="0"/>
            </a:endParaRPr>
          </a:p>
        </p:txBody>
      </p:sp>
      <p:sp>
        <p:nvSpPr>
          <p:cNvPr id="26" name="Rectangle 25"/>
          <p:cNvSpPr/>
          <p:nvPr>
            <p:custDataLst>
              <p:tags r:id="rId4"/>
            </p:custDataLst>
          </p:nvPr>
        </p:nvSpPr>
        <p:spPr bwMode="auto">
          <a:xfrm>
            <a:off x="2827764" y="3155896"/>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Successful smoke test app to validate configuration</a:t>
            </a:r>
            <a:endParaRPr lang="en-US" sz="1200" dirty="0">
              <a:solidFill>
                <a:srgbClr val="797A7D">
                  <a:lumMod val="50000"/>
                </a:srgbClr>
              </a:solidFill>
              <a:ea typeface="Segoe UI" pitchFamily="34" charset="0"/>
              <a:cs typeface="Segoe UI" pitchFamily="34" charset="0"/>
            </a:endParaRPr>
          </a:p>
        </p:txBody>
      </p:sp>
      <p:sp>
        <p:nvSpPr>
          <p:cNvPr id="27" name="Rectangle 26"/>
          <p:cNvSpPr/>
          <p:nvPr>
            <p:custDataLst>
              <p:tags r:id="rId5"/>
            </p:custDataLst>
          </p:nvPr>
        </p:nvSpPr>
        <p:spPr bwMode="auto">
          <a:xfrm>
            <a:off x="5237221" y="3155896"/>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report</a:t>
            </a:r>
            <a:endParaRPr lang="en-US" sz="1200" dirty="0">
              <a:solidFill>
                <a:srgbClr val="797A7D">
                  <a:lumMod val="50000"/>
                </a:srgbClr>
              </a:solidFill>
              <a:ea typeface="Segoe UI" pitchFamily="34" charset="0"/>
              <a:cs typeface="Segoe UI" pitchFamily="34" charset="0"/>
            </a:endParaRPr>
          </a:p>
        </p:txBody>
      </p:sp>
      <p:sp>
        <p:nvSpPr>
          <p:cNvPr id="28" name="Rectangle 27"/>
          <p:cNvSpPr/>
          <p:nvPr>
            <p:custDataLst>
              <p:tags r:id="rId6"/>
            </p:custDataLst>
          </p:nvPr>
        </p:nvSpPr>
        <p:spPr bwMode="auto">
          <a:xfrm>
            <a:off x="7661677" y="3155896"/>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SOW (optional)</a:t>
            </a:r>
            <a:endParaRPr lang="en-US" sz="1200" dirty="0">
              <a:solidFill>
                <a:srgbClr val="797A7D">
                  <a:lumMod val="50000"/>
                </a:srgbClr>
              </a:solidFill>
              <a:ea typeface="Segoe UI" pitchFamily="34" charset="0"/>
              <a:cs typeface="Segoe UI" pitchFamily="34" charset="0"/>
            </a:endParaRPr>
          </a:p>
        </p:txBody>
      </p:sp>
      <p:sp>
        <p:nvSpPr>
          <p:cNvPr id="5" name="Rectangle 4"/>
          <p:cNvSpPr/>
          <p:nvPr/>
        </p:nvSpPr>
        <p:spPr bwMode="auto">
          <a:xfrm>
            <a:off x="2811828" y="2184979"/>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43541" y="2177576"/>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70574" y="2184978"/>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funding to off-set costs associated with development and testing</a:t>
            </a:r>
          </a:p>
          <a:p>
            <a:pPr defTabSz="913951"/>
            <a:endParaRPr lang="en-US" sz="1400" dirty="0">
              <a:solidFill>
                <a:srgbClr val="797A7D">
                  <a:lumMod val="50000"/>
                </a:srgbClr>
              </a:solidFill>
              <a:cs typeface="Segoe UI" panose="020B0502040204020203" pitchFamily="34" charset="0"/>
            </a:endParaRPr>
          </a:p>
        </p:txBody>
      </p:sp>
      <p:sp>
        <p:nvSpPr>
          <p:cNvPr id="23" name="Rectangle 22"/>
          <p:cNvSpPr/>
          <p:nvPr>
            <p:custDataLst>
              <p:tags r:id="rId8"/>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Retract FTC</a:t>
            </a:r>
          </a:p>
          <a:p>
            <a:pPr defTabSz="913951"/>
            <a:r>
              <a:rPr lang="en-US" sz="1400" dirty="0" smtClean="0">
                <a:solidFill>
                  <a:srgbClr val="797A7D">
                    <a:lumMod val="50000"/>
                  </a:srgbClr>
                </a:solidFill>
                <a:cs typeface="Segoe UI" panose="020B0502040204020203" pitchFamily="34" charset="0"/>
              </a:rPr>
              <a:t>Deploy App solutions</a:t>
            </a:r>
            <a:endParaRPr lang="en-US" sz="1400" dirty="0">
              <a:solidFill>
                <a:srgbClr val="797A7D">
                  <a:lumMod val="50000"/>
                </a:srgbClr>
              </a:solidFill>
              <a:cs typeface="Segoe UI" panose="020B0502040204020203" pitchFamily="34" charset="0"/>
            </a:endParaRPr>
          </a:p>
        </p:txBody>
      </p:sp>
      <p:sp>
        <p:nvSpPr>
          <p:cNvPr id="29" name="Rectangle 28"/>
          <p:cNvSpPr/>
          <p:nvPr>
            <p:custDataLst>
              <p:tags r:id="rId9"/>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Deployment Guide</a:t>
            </a:r>
            <a:endParaRPr lang="en-US" sz="1200" dirty="0">
              <a:solidFill>
                <a:srgbClr val="797A7D">
                  <a:lumMod val="50000"/>
                </a:srgbClr>
              </a:solidFill>
              <a:cs typeface="Segoe UI" panose="020B0502040204020203" pitchFamily="34" charset="0"/>
            </a:endParaRPr>
          </a:p>
        </p:txBody>
      </p:sp>
      <p:sp>
        <p:nvSpPr>
          <p:cNvPr id="30" name="Rectangle 29"/>
          <p:cNvSpPr/>
          <p:nvPr>
            <p:custDataLst>
              <p:tags r:id="rId10"/>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signoff</a:t>
            </a:r>
            <a:endParaRPr lang="en-US" sz="1200" dirty="0">
              <a:solidFill>
                <a:srgbClr val="797A7D">
                  <a:lumMod val="50000"/>
                </a:srgb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56735" y="2137282"/>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1</a:t>
            </a:r>
          </a:p>
          <a:p>
            <a:r>
              <a:rPr lang="en-US" sz="2400" spc="-70" dirty="0" smtClean="0">
                <a:gradFill>
                  <a:gsLst>
                    <a:gs pos="2917">
                      <a:srgbClr val="797A7D"/>
                    </a:gs>
                    <a:gs pos="95000">
                      <a:srgbClr val="797A7D"/>
                    </a:gs>
                  </a:gsLst>
                  <a:lin ang="5400000" scaled="0"/>
                </a:gradFill>
                <a:latin typeface="Segoe UI Ligh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2</a:t>
            </a:r>
          </a:p>
          <a:p>
            <a:r>
              <a:rPr lang="en-US" sz="2400" spc="-70" dirty="0" smtClean="0">
                <a:gradFill>
                  <a:gsLst>
                    <a:gs pos="2917">
                      <a:srgbClr val="797A7D"/>
                    </a:gs>
                    <a:gs pos="95000">
                      <a:srgbClr val="797A7D"/>
                    </a:gs>
                  </a:gsLst>
                  <a:lin ang="5400000" scaled="0"/>
                </a:gradFill>
                <a:latin typeface="Segoe UI Light"/>
              </a:rPr>
              <a:t>Develop      &amp; Deploy</a:t>
            </a:r>
          </a:p>
        </p:txBody>
      </p:sp>
      <p:sp>
        <p:nvSpPr>
          <p:cNvPr id="2" name="Down Arrow 1"/>
          <p:cNvSpPr/>
          <p:nvPr/>
        </p:nvSpPr>
        <p:spPr bwMode="auto">
          <a:xfrm rot="7637315">
            <a:off x="4888871" y="3080857"/>
            <a:ext cx="484632" cy="97840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NZ"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77178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dirty="0" smtClean="0">
                <a:solidFill>
                  <a:schemeClr val="accent1"/>
                </a:solidFill>
              </a:rPr>
              <a:t>Customer Preparedness</a:t>
            </a:r>
            <a:endParaRPr sz="4800" dirty="0">
              <a:solidFill>
                <a:schemeClr val="accent1"/>
              </a:solidFill>
            </a:endParaRPr>
          </a:p>
        </p:txBody>
      </p:sp>
      <p:sp>
        <p:nvSpPr>
          <p:cNvPr id="11" name="TextBox 10"/>
          <p:cNvSpPr txBox="1"/>
          <p:nvPr/>
        </p:nvSpPr>
        <p:spPr>
          <a:xfrm>
            <a:off x="170892" y="770494"/>
            <a:ext cx="10833621" cy="646074"/>
          </a:xfrm>
          <a:prstGeom prst="rect">
            <a:avLst/>
          </a:prstGeom>
          <a:noFill/>
        </p:spPr>
        <p:txBody>
          <a:bodyPr wrap="square" rtlCol="0">
            <a:spAutoFit/>
          </a:bodyPr>
          <a:lstStyle/>
          <a:p>
            <a:pPr defTabSz="914126"/>
            <a:r>
              <a:rPr lang="en-US" sz="1799" i="1" dirty="0" smtClean="0">
                <a:solidFill>
                  <a:srgbClr val="737373"/>
                </a:solidFill>
                <a:latin typeface="Segoe UI Light"/>
              </a:rPr>
              <a:t>3 days of consultation to prepare app hosting options.  Leverage available resources to ramp up development resources.  Result is </a:t>
            </a:r>
            <a:r>
              <a:rPr lang="en-US" sz="1799" i="1" dirty="0">
                <a:solidFill>
                  <a:srgbClr val="737373"/>
                </a:solidFill>
                <a:latin typeface="Segoe UI Light"/>
              </a:rPr>
              <a:t>a </a:t>
            </a:r>
            <a:r>
              <a:rPr lang="en-US" sz="1799" i="1" dirty="0" smtClean="0">
                <a:solidFill>
                  <a:srgbClr val="737373"/>
                </a:solidFill>
                <a:latin typeface="Segoe UI Light"/>
              </a:rPr>
              <a:t>successful end-to-end smoke test app to validate configuration on both sides.</a:t>
            </a:r>
            <a:endParaRPr lang="en-US" sz="1799" i="1" dirty="0">
              <a:solidFill>
                <a:srgbClr val="737373"/>
              </a:solidFill>
              <a:latin typeface="Segoe UI Light"/>
            </a:endParaRPr>
          </a:p>
        </p:txBody>
      </p:sp>
      <p:graphicFrame>
        <p:nvGraphicFramePr>
          <p:cNvPr id="13" name="Table 1"/>
          <p:cNvGraphicFramePr>
            <a:graphicFrameLocks noGrp="1"/>
          </p:cNvGraphicFramePr>
          <p:nvPr>
            <p:extLst>
              <p:ext uri="{D42A27DB-BD31-4B8C-83A1-F6EECF244321}">
                <p14:modId xmlns:p14="http://schemas.microsoft.com/office/powerpoint/2010/main" val="2240587518"/>
              </p:ext>
            </p:extLst>
          </p:nvPr>
        </p:nvGraphicFramePr>
        <p:xfrm>
          <a:off x="193440" y="1517319"/>
          <a:ext cx="10958263" cy="2224968"/>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188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Post SP 2013 DB upgrade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Decision</a:t>
                      </a:r>
                      <a:r>
                        <a:rPr lang="en-US" sz="1200" baseline="0" dirty="0" smtClean="0">
                          <a:solidFill>
                            <a:srgbClr val="797A7D">
                              <a:lumMod val="50000"/>
                            </a:srgbClr>
                          </a:solidFill>
                          <a:ea typeface="Segoe UI" pitchFamily="34" charset="0"/>
                          <a:cs typeface="Segoe UI" pitchFamily="34" charset="0"/>
                        </a:rPr>
                        <a:t> on a</a:t>
                      </a:r>
                      <a:r>
                        <a:rPr lang="en-US" sz="1200" dirty="0" smtClean="0">
                          <a:solidFill>
                            <a:srgbClr val="797A7D">
                              <a:lumMod val="50000"/>
                            </a:srgbClr>
                          </a:solidFill>
                          <a:ea typeface="Segoe UI" pitchFamily="34" charset="0"/>
                          <a:cs typeface="Segoe UI" pitchFamily="34" charset="0"/>
                        </a:rPr>
                        <a:t>pp hosting choice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Procure hosting infrastructure</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Internal resource readiness for App training</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Complete configuration</a:t>
                      </a: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Infrastructure planning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Security</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 governance &amp; ALM</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Building future proof modern apps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Troubleshooting configuration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Complete infrastructure set up (Azure or on-premises)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Successful </a:t>
                      </a:r>
                      <a:r>
                        <a:rPr lang="en-US" sz="1200" kern="1200" baseline="0" dirty="0" smtClean="0">
                          <a:solidFill>
                            <a:srgbClr val="797A7D">
                              <a:lumMod val="50000"/>
                            </a:srgbClr>
                          </a:solidFill>
                          <a:latin typeface="+mn-lt"/>
                          <a:ea typeface="Segoe UI" pitchFamily="34" charset="0"/>
                          <a:cs typeface="Segoe UI" pitchFamily="34" charset="0"/>
                        </a:rPr>
                        <a:t>configuration validation</a:t>
                      </a:r>
                      <a:endParaRPr lang="en-US" sz="12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
        <p:nvSpPr>
          <p:cNvPr id="10" name="TextBox 9"/>
          <p:cNvSpPr txBox="1"/>
          <p:nvPr/>
        </p:nvSpPr>
        <p:spPr>
          <a:xfrm>
            <a:off x="1279016" y="3985388"/>
            <a:ext cx="2130395" cy="338466"/>
          </a:xfrm>
          <a:prstGeom prst="rect">
            <a:avLst/>
          </a:prstGeom>
          <a:noFill/>
        </p:spPr>
        <p:txBody>
          <a:bodyPr wrap="square" rtlCol="0">
            <a:spAutoFit/>
          </a:bodyPr>
          <a:lstStyle/>
          <a:p>
            <a:pPr defTabSz="914126"/>
            <a:r>
              <a:rPr lang="en-US" sz="1600" dirty="0" smtClean="0">
                <a:solidFill>
                  <a:srgbClr val="00188F"/>
                </a:solidFill>
                <a:latin typeface="Segoe UI Light"/>
              </a:rPr>
              <a:t>Module </a:t>
            </a:r>
            <a:r>
              <a:rPr lang="en-US" sz="1600" dirty="0">
                <a:solidFill>
                  <a:srgbClr val="00188F"/>
                </a:solidFill>
                <a:latin typeface="Segoe UI Light"/>
              </a:rPr>
              <a:t>Overview</a:t>
            </a:r>
          </a:p>
        </p:txBody>
      </p:sp>
      <p:grpSp>
        <p:nvGrpSpPr>
          <p:cNvPr id="2" name="Group 3"/>
          <p:cNvGrpSpPr/>
          <p:nvPr/>
        </p:nvGrpSpPr>
        <p:grpSpPr>
          <a:xfrm>
            <a:off x="1138525" y="4323854"/>
            <a:ext cx="8876797" cy="2109203"/>
            <a:chOff x="913138" y="4464040"/>
            <a:chExt cx="8876797" cy="2109203"/>
          </a:xfrm>
        </p:grpSpPr>
        <p:sp>
          <p:nvSpPr>
            <p:cNvPr id="16"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5"/>
            <p:cNvSpPr/>
            <p:nvPr/>
          </p:nvSpPr>
          <p:spPr>
            <a:xfrm>
              <a:off x="1144626" y="4464040"/>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Hosting environment ready</a:t>
              </a:r>
              <a:endParaRPr lang="en-US" sz="1300" dirty="0">
                <a:solidFill>
                  <a:prstClr val="white"/>
                </a:solidFill>
                <a:latin typeface="Segoe UI Light"/>
              </a:endParaRPr>
            </a:p>
          </p:txBody>
        </p:sp>
        <p:sp>
          <p:nvSpPr>
            <p:cNvPr id="21" name="Rectangle 6"/>
            <p:cNvSpPr/>
            <p:nvPr/>
          </p:nvSpPr>
          <p:spPr>
            <a:xfrm>
              <a:off x="2537929"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Deploy verification app to hosting environment</a:t>
              </a:r>
              <a:endParaRPr lang="en-US" sz="1300" dirty="0">
                <a:solidFill>
                  <a:prstClr val="white"/>
                </a:solidFill>
                <a:latin typeface="Segoe UI Light"/>
              </a:endParaRPr>
            </a:p>
          </p:txBody>
        </p:sp>
        <p:sp>
          <p:nvSpPr>
            <p:cNvPr id="22" name="Rectangle 8"/>
            <p:cNvSpPr/>
            <p:nvPr/>
          </p:nvSpPr>
          <p:spPr>
            <a:xfrm>
              <a:off x="3931232"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Configure communications across SPO and hosting farm</a:t>
              </a:r>
              <a:endParaRPr lang="en-US" sz="1300" dirty="0">
                <a:solidFill>
                  <a:prstClr val="white"/>
                </a:solidFill>
                <a:latin typeface="Segoe UI Light"/>
              </a:endParaRPr>
            </a:p>
          </p:txBody>
        </p:sp>
        <p:sp>
          <p:nvSpPr>
            <p:cNvPr id="23" name="Rectangle 11"/>
            <p:cNvSpPr/>
            <p:nvPr/>
          </p:nvSpPr>
          <p:spPr>
            <a:xfrm>
              <a:off x="5324535" y="4474352"/>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Network configuration</a:t>
              </a:r>
              <a:endParaRPr lang="en-US" sz="1300" dirty="0">
                <a:solidFill>
                  <a:prstClr val="white"/>
                </a:solidFill>
                <a:latin typeface="Segoe UI Light"/>
              </a:endParaRPr>
            </a:p>
          </p:txBody>
        </p:sp>
        <p:sp>
          <p:nvSpPr>
            <p:cNvPr id="24" name="Rectangle 13"/>
            <p:cNvSpPr/>
            <p:nvPr/>
          </p:nvSpPr>
          <p:spPr>
            <a:xfrm>
              <a:off x="6697251" y="4477878"/>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Service configuration (proxy)</a:t>
              </a:r>
              <a:endParaRPr lang="en-US" sz="1300" dirty="0">
                <a:solidFill>
                  <a:prstClr val="white"/>
                </a:solidFill>
                <a:latin typeface="Segoe UI Light"/>
              </a:endParaRPr>
            </a:p>
          </p:txBody>
        </p:sp>
        <p:sp>
          <p:nvSpPr>
            <p:cNvPr id="26" name="Rectangle 14"/>
            <p:cNvSpPr/>
            <p:nvPr/>
          </p:nvSpPr>
          <p:spPr>
            <a:xfrm>
              <a:off x="8069968"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30" name="Left Bracket 16"/>
            <p:cNvSpPr/>
            <p:nvPr/>
          </p:nvSpPr>
          <p:spPr>
            <a:xfrm rot="16200000">
              <a:off x="1672948" y="5246177"/>
              <a:ext cx="259058" cy="127693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Requirements</a:t>
              </a:r>
              <a:endParaRPr lang="en-US" sz="1100" dirty="0">
                <a:solidFill>
                  <a:srgbClr val="737373"/>
                </a:solidFill>
                <a:latin typeface="Segoe UI Light"/>
              </a:endParaRPr>
            </a:p>
          </p:txBody>
        </p:sp>
        <p:sp>
          <p:nvSpPr>
            <p:cNvPr id="32" name="Left Bracket 18"/>
            <p:cNvSpPr/>
            <p:nvPr/>
          </p:nvSpPr>
          <p:spPr>
            <a:xfrm rot="16200000">
              <a:off x="3764307" y="4518662"/>
              <a:ext cx="259061" cy="271181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Configuration – Day 1</a:t>
              </a:r>
              <a:endParaRPr lang="en-US" sz="1100" dirty="0">
                <a:solidFill>
                  <a:srgbClr val="737373"/>
                </a:solidFill>
                <a:latin typeface="Segoe UI Light"/>
              </a:endParaRPr>
            </a:p>
          </p:txBody>
        </p:sp>
        <p:sp>
          <p:nvSpPr>
            <p:cNvPr id="33" name="Left Bracket 19"/>
            <p:cNvSpPr/>
            <p:nvPr/>
          </p:nvSpPr>
          <p:spPr>
            <a:xfrm rot="16200000">
              <a:off x="7234223" y="3845429"/>
              <a:ext cx="248983" cy="406835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Troubleshooting Day 2-3</a:t>
              </a:r>
              <a:endParaRPr lang="en-US" sz="1100" dirty="0">
                <a:solidFill>
                  <a:srgbClr val="737373"/>
                </a:solidFill>
                <a:latin typeface="Segoe UI Light"/>
              </a:endParaRPr>
            </a:p>
          </p:txBody>
        </p:sp>
        <p:sp>
          <p:nvSpPr>
            <p:cNvPr id="39" name="Left Bracket 24"/>
            <p:cNvSpPr/>
            <p:nvPr/>
          </p:nvSpPr>
          <p:spPr>
            <a:xfrm rot="16200000">
              <a:off x="3081102" y="4301771"/>
              <a:ext cx="287569" cy="4049717"/>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42" name="Left Bracket 26"/>
            <p:cNvSpPr/>
            <p:nvPr/>
          </p:nvSpPr>
          <p:spPr>
            <a:xfrm rot="16200000">
              <a:off x="6519498" y="4990323"/>
              <a:ext cx="285130" cy="267505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46" name="Left Bracket 27"/>
            <p:cNvSpPr/>
            <p:nvPr/>
          </p:nvSpPr>
          <p:spPr>
            <a:xfrm rot="16200000">
              <a:off x="8587646" y="5665168"/>
              <a:ext cx="287568" cy="1322925"/>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28"/>
            <p:cNvSpPr txBox="1"/>
            <p:nvPr/>
          </p:nvSpPr>
          <p:spPr>
            <a:xfrm>
              <a:off x="913138" y="5548878"/>
              <a:ext cx="153888" cy="415490"/>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0"/>
            <p:cNvSpPr txBox="1"/>
            <p:nvPr/>
          </p:nvSpPr>
          <p:spPr>
            <a:xfrm>
              <a:off x="913138" y="5964368"/>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3" name="Rectangle 2"/>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bg1"/>
                </a:solidFill>
              </a:rPr>
              <a:t>Empower &amp; Plan</a:t>
            </a:r>
            <a:endParaRPr lang="en-US" sz="1600" dirty="0">
              <a:solidFill>
                <a:schemeClr val="bg1"/>
              </a:solidFill>
            </a:endParaRPr>
          </a:p>
        </p:txBody>
      </p:sp>
    </p:spTree>
    <p:extLst>
      <p:ext uri="{BB962C8B-B14F-4D97-AF65-F5344CB8AC3E}">
        <p14:creationId xmlns:p14="http://schemas.microsoft.com/office/powerpoint/2010/main" val="72933057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7FDE"/>
                </a:solidFill>
              </a:rPr>
              <a:t>Solution Assessment</a:t>
            </a:r>
          </a:p>
        </p:txBody>
      </p:sp>
      <p:sp>
        <p:nvSpPr>
          <p:cNvPr id="11" name="TextBox 10"/>
          <p:cNvSpPr txBox="1"/>
          <p:nvPr/>
        </p:nvSpPr>
        <p:spPr>
          <a:xfrm>
            <a:off x="170892" y="770494"/>
            <a:ext cx="10009076" cy="646074"/>
          </a:xfrm>
          <a:prstGeom prst="rect">
            <a:avLst/>
          </a:prstGeom>
          <a:noFill/>
        </p:spPr>
        <p:txBody>
          <a:bodyPr wrap="square" rtlCol="0">
            <a:spAutoFit/>
          </a:bodyPr>
          <a:lstStyle/>
          <a:p>
            <a:pPr defTabSz="914126"/>
            <a:r>
              <a:rPr lang="en-US" sz="1799" i="1" dirty="0">
                <a:solidFill>
                  <a:srgbClr val="737373"/>
                </a:solidFill>
                <a:latin typeface="Segoe UI Light"/>
              </a:rPr>
              <a:t>5</a:t>
            </a:r>
            <a:r>
              <a:rPr lang="en-US" sz="1799" i="1" dirty="0" smtClean="0">
                <a:solidFill>
                  <a:srgbClr val="737373"/>
                </a:solidFill>
                <a:latin typeface="Segoe UI Light"/>
              </a:rPr>
              <a:t> days of assessment. </a:t>
            </a:r>
            <a:r>
              <a:rPr lang="en-US" sz="1799" i="1" dirty="0">
                <a:solidFill>
                  <a:srgbClr val="737373"/>
                </a:solidFill>
                <a:latin typeface="Segoe UI Light"/>
              </a:rPr>
              <a:t>Analyze </a:t>
            </a:r>
            <a:r>
              <a:rPr lang="en-US" sz="1799" i="1" dirty="0" smtClean="0">
                <a:solidFill>
                  <a:srgbClr val="737373"/>
                </a:solidFill>
                <a:latin typeface="Segoe UI Light"/>
              </a:rPr>
              <a:t>inventory </a:t>
            </a:r>
            <a:r>
              <a:rPr lang="en-US" sz="1799" i="1" dirty="0">
                <a:solidFill>
                  <a:srgbClr val="737373"/>
                </a:solidFill>
                <a:latin typeface="Segoe UI Light"/>
              </a:rPr>
              <a:t>and provide guidance on </a:t>
            </a:r>
            <a:r>
              <a:rPr lang="en-US" sz="1799" i="1" dirty="0" smtClean="0">
                <a:solidFill>
                  <a:srgbClr val="737373"/>
                </a:solidFill>
                <a:latin typeface="Segoe UI Light"/>
              </a:rPr>
              <a:t>app modernization roadmap</a:t>
            </a:r>
            <a:r>
              <a:rPr lang="en-US" sz="1799" i="1" dirty="0">
                <a:solidFill>
                  <a:srgbClr val="737373"/>
                </a:solidFill>
                <a:latin typeface="Segoe UI Light"/>
              </a:rPr>
              <a:t>.  Results in </a:t>
            </a:r>
            <a:r>
              <a:rPr lang="en-US" sz="1799" i="1" dirty="0" smtClean="0">
                <a:solidFill>
                  <a:srgbClr val="737373"/>
                </a:solidFill>
                <a:latin typeface="Segoe UI Light"/>
              </a:rPr>
              <a:t>a Solution Assessment Report.</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81117682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a16="http://schemas.microsoft.com/office/drawing/2014/main" xmlns="" val="20000"/>
                    </a:ext>
                  </a:extLst>
                </a:gridCol>
                <a:gridCol w="2683565">
                  <a:extLst>
                    <a:ext uri="{9D8B030D-6E8A-4147-A177-3AD203B41FA5}">
                      <a16:colId xmlns:a16="http://schemas.microsoft.com/office/drawing/2014/main" xmlns="" val="20001"/>
                    </a:ext>
                  </a:extLst>
                </a:gridCol>
                <a:gridCol w="2623930">
                  <a:extLst>
                    <a:ext uri="{9D8B030D-6E8A-4147-A177-3AD203B41FA5}">
                      <a16:colId xmlns:a16="http://schemas.microsoft.com/office/drawing/2014/main" xmlns="" val="20002"/>
                    </a:ext>
                  </a:extLst>
                </a:gridCol>
                <a:gridCol w="2855843">
                  <a:extLst>
                    <a:ext uri="{9D8B030D-6E8A-4147-A177-3AD203B41FA5}">
                      <a16:colId xmlns:a16="http://schemas.microsoft.com/office/drawing/2014/main" xmlns=""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7F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extLst>
                  <a:ext uri="{0D108BD9-81ED-4DB2-BD59-A6C34878D82A}">
                    <a16:rowId xmlns:a16="http://schemas.microsoft.com/office/drawing/2014/main" xmlns=""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application inventory</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Live demo</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review</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Rationalize and prioritize application requirements</a:t>
                      </a:r>
                      <a:endParaRPr lang="en-US" sz="1200" kern="1200" dirty="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Refine requirement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FTC to APP Assessment report</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Detailed solution inventory analysis</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Identify App blockers per scenario</a:t>
                      </a: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pSp>
        <p:nvGrpSpPr>
          <p:cNvPr id="20" name="Group 1"/>
          <p:cNvGrpSpPr/>
          <p:nvPr/>
        </p:nvGrpSpPr>
        <p:grpSpPr>
          <a:xfrm>
            <a:off x="1182126" y="3917602"/>
            <a:ext cx="9438237" cy="2433945"/>
            <a:chOff x="1468494" y="3645484"/>
            <a:chExt cx="9440696" cy="2434579"/>
          </a:xfrm>
        </p:grpSpPr>
        <p:sp>
          <p:nvSpPr>
            <p:cNvPr id="16" name="Right Arrow 2"/>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3"/>
            <p:cNvSpPr/>
            <p:nvPr/>
          </p:nvSpPr>
          <p:spPr>
            <a:xfrm>
              <a:off x="169362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Kickoff</a:t>
              </a:r>
              <a:endParaRPr lang="en-US" sz="1300" dirty="0">
                <a:solidFill>
                  <a:prstClr val="white"/>
                </a:solidFill>
                <a:latin typeface="Segoe UI Light"/>
              </a:endParaRPr>
            </a:p>
          </p:txBody>
        </p:sp>
        <p:sp>
          <p:nvSpPr>
            <p:cNvPr id="21" name="Rectangle 4"/>
            <p:cNvSpPr/>
            <p:nvPr/>
          </p:nvSpPr>
          <p:spPr>
            <a:xfrm>
              <a:off x="2964204"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Envisioning session</a:t>
              </a:r>
              <a:endParaRPr lang="en-US" sz="1300" dirty="0">
                <a:solidFill>
                  <a:prstClr val="white"/>
                </a:solidFill>
                <a:latin typeface="Segoe UI Light"/>
              </a:endParaRPr>
            </a:p>
          </p:txBody>
        </p:sp>
        <p:sp>
          <p:nvSpPr>
            <p:cNvPr id="22" name="Rectangle 5"/>
            <p:cNvSpPr/>
            <p:nvPr/>
          </p:nvSpPr>
          <p:spPr>
            <a:xfrm>
              <a:off x="4234780"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Assessment of existing customization</a:t>
              </a:r>
              <a:endParaRPr lang="en-US" sz="1300" dirty="0">
                <a:solidFill>
                  <a:prstClr val="white"/>
                </a:solidFill>
                <a:latin typeface="Segoe UI Light"/>
              </a:endParaRPr>
            </a:p>
          </p:txBody>
        </p:sp>
        <p:sp>
          <p:nvSpPr>
            <p:cNvPr id="23" name="Rectangle 6"/>
            <p:cNvSpPr/>
            <p:nvPr/>
          </p:nvSpPr>
          <p:spPr>
            <a:xfrm>
              <a:off x="5505356"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demo and requirement analysis</a:t>
              </a:r>
              <a:endParaRPr lang="en-US" sz="1300" dirty="0">
                <a:solidFill>
                  <a:prstClr val="white"/>
                </a:solidFill>
                <a:latin typeface="Segoe UI Light"/>
              </a:endParaRPr>
            </a:p>
          </p:txBody>
        </p:sp>
        <p:sp>
          <p:nvSpPr>
            <p:cNvPr id="24" name="Rectangle 8"/>
            <p:cNvSpPr/>
            <p:nvPr/>
          </p:nvSpPr>
          <p:spPr>
            <a:xfrm>
              <a:off x="677593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Objective refinement</a:t>
              </a:r>
              <a:endParaRPr lang="en-US" sz="1300" dirty="0">
                <a:solidFill>
                  <a:prstClr val="white"/>
                </a:solidFill>
                <a:latin typeface="Segoe UI Light"/>
              </a:endParaRPr>
            </a:p>
          </p:txBody>
        </p:sp>
        <p:sp>
          <p:nvSpPr>
            <p:cNvPr id="25" name="Rectangle 11"/>
            <p:cNvSpPr/>
            <p:nvPr/>
          </p:nvSpPr>
          <p:spPr>
            <a:xfrm>
              <a:off x="804650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Report</a:t>
              </a:r>
              <a:endParaRPr lang="en-US" sz="1300" dirty="0">
                <a:solidFill>
                  <a:prstClr val="white"/>
                </a:solidFill>
                <a:latin typeface="Segoe UI Light"/>
              </a:endParaRPr>
            </a:p>
          </p:txBody>
        </p:sp>
        <p:sp>
          <p:nvSpPr>
            <p:cNvPr id="26" name="Rectangle 13"/>
            <p:cNvSpPr/>
            <p:nvPr/>
          </p:nvSpPr>
          <p:spPr>
            <a:xfrm>
              <a:off x="931708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10" name="TextBox 14"/>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7FDE"/>
                  </a:solidFill>
                  <a:latin typeface="Segoe UI Light"/>
                </a:rPr>
                <a:t>Module </a:t>
              </a:r>
              <a:r>
                <a:rPr lang="en-US" sz="1600" dirty="0">
                  <a:solidFill>
                    <a:srgbClr val="007FDE"/>
                  </a:solidFill>
                  <a:latin typeface="Segoe UI Light"/>
                </a:rPr>
                <a:t>Overview</a:t>
              </a:r>
            </a:p>
          </p:txBody>
        </p:sp>
        <p:sp>
          <p:nvSpPr>
            <p:cNvPr id="32" name="Left Bracket 16"/>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Envisioning Day </a:t>
              </a:r>
              <a:r>
                <a:rPr lang="en-US" sz="1000" dirty="0">
                  <a:solidFill>
                    <a:srgbClr val="737373"/>
                  </a:solidFill>
                  <a:latin typeface="Segoe UI Light"/>
                </a:rPr>
                <a:t>1</a:t>
              </a:r>
            </a:p>
          </p:txBody>
        </p:sp>
        <p:sp>
          <p:nvSpPr>
            <p:cNvPr id="33" name="Left Bracket 18"/>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Assessment and focus area selection Day 2-3</a:t>
              </a:r>
              <a:endParaRPr lang="en-US" sz="1000" dirty="0">
                <a:solidFill>
                  <a:srgbClr val="737373"/>
                </a:solidFill>
                <a:latin typeface="Segoe UI Light"/>
              </a:endParaRPr>
            </a:p>
          </p:txBody>
        </p:sp>
        <p:sp>
          <p:nvSpPr>
            <p:cNvPr id="39" name="Left Bracket 28"/>
            <p:cNvSpPr/>
            <p:nvPr/>
          </p:nvSpPr>
          <p:spPr>
            <a:xfrm rot="16200000">
              <a:off x="2779455" y="4603739"/>
              <a:ext cx="287644" cy="245929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2" name="Left Bracket 29"/>
            <p:cNvSpPr/>
            <p:nvPr/>
          </p:nvSpPr>
          <p:spPr>
            <a:xfrm rot="16200000">
              <a:off x="5955896" y="5241467"/>
              <a:ext cx="287643" cy="1188718"/>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
          <p:nvSpPr>
            <p:cNvPr id="44" name="Left Bracket 30"/>
            <p:cNvSpPr/>
            <p:nvPr/>
          </p:nvSpPr>
          <p:spPr>
            <a:xfrm rot="16200000">
              <a:off x="7248101" y="5260656"/>
              <a:ext cx="287643" cy="114546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34"/>
            <p:cNvSpPr/>
            <p:nvPr/>
          </p:nvSpPr>
          <p:spPr>
            <a:xfrm rot="16200000">
              <a:off x="8514090" y="5248908"/>
              <a:ext cx="287643" cy="118872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Consultant</a:t>
              </a:r>
              <a:endParaRPr lang="en-US" sz="1000" dirty="0">
                <a:solidFill>
                  <a:srgbClr val="737373"/>
                </a:solidFill>
                <a:latin typeface="Segoe UI Light"/>
              </a:endParaRPr>
            </a:p>
          </p:txBody>
        </p:sp>
        <p:sp>
          <p:nvSpPr>
            <p:cNvPr id="46" name="Left Bracket 36"/>
            <p:cNvSpPr/>
            <p:nvPr/>
          </p:nvSpPr>
          <p:spPr>
            <a:xfrm rot="16200000">
              <a:off x="9793195" y="5265607"/>
              <a:ext cx="287643" cy="113757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3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9"/>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7FDE"/>
                  </a:solidFill>
                </a:rPr>
                <a:t>Audience</a:t>
              </a:r>
            </a:p>
          </p:txBody>
        </p:sp>
      </p:grpSp>
      <p:sp>
        <p:nvSpPr>
          <p:cNvPr id="36" name="Rectangle 35"/>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3208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Documentation Day 4-5</a:t>
            </a:r>
            <a:endParaRPr lang="en-US" sz="1000" dirty="0">
              <a:solidFill>
                <a:srgbClr val="737373"/>
              </a:solidFill>
              <a:latin typeface="Segoe UI Light"/>
            </a:endParaRPr>
          </a:p>
        </p:txBody>
      </p:sp>
      <p:sp>
        <p:nvSpPr>
          <p:cNvPr id="28" name="Left Bracket 27"/>
          <p:cNvSpPr/>
          <p:nvPr/>
        </p:nvSpPr>
        <p:spPr>
          <a:xfrm rot="16200000">
            <a:off x="4398112" y="5510729"/>
            <a:ext cx="287568" cy="1188410"/>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Tree>
    <p:extLst>
      <p:ext uri="{BB962C8B-B14F-4D97-AF65-F5344CB8AC3E}">
        <p14:creationId xmlns:p14="http://schemas.microsoft.com/office/powerpoint/2010/main" val="41915193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567402d9-f61c-492c-b8ee-8bcbf1b4368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4163</Words>
  <Application>Microsoft Office PowerPoint</Application>
  <PresentationFormat>Custom</PresentationFormat>
  <Paragraphs>612</Paragraphs>
  <Slides>30</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Consolas</vt:lpstr>
      <vt:lpstr>Franklin Gothic Book</vt:lpstr>
      <vt:lpstr>Franklin Gothic Medium</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Kick-Off for Transformation Process</vt:lpstr>
      <vt:lpstr>Pavel Bansky</vt:lpstr>
      <vt:lpstr>Agenda</vt:lpstr>
      <vt:lpstr>Introduction</vt:lpstr>
      <vt:lpstr>Why transform to CAM?</vt:lpstr>
      <vt:lpstr>FTC-App PnP Transformation Approach</vt:lpstr>
      <vt:lpstr>Application Modernization  PnP Transformation Approach</vt:lpstr>
      <vt:lpstr>PowerPoint Presentation</vt:lpstr>
      <vt:lpstr>PowerPoint Presentation</vt:lpstr>
      <vt:lpstr>PowerPoint Presentation</vt:lpstr>
      <vt:lpstr>PowerPoint Presentation</vt:lpstr>
      <vt:lpstr>PowerPoint Presentation</vt:lpstr>
      <vt:lpstr>How to engage</vt:lpstr>
      <vt:lpstr>PowerPoint Presentation</vt:lpstr>
      <vt:lpstr>PnP Transformation  Onboarding Process</vt:lpstr>
      <vt:lpstr>Focus areas for PnP Transformation SMEs</vt:lpstr>
      <vt:lpstr>Assessment report </vt:lpstr>
      <vt:lpstr>Current solution</vt:lpstr>
      <vt:lpstr>Solution list</vt:lpstr>
      <vt:lpstr>Current solution discussion points</vt:lpstr>
      <vt:lpstr>PnP Transformation work process</vt:lpstr>
      <vt:lpstr>FTC to App model transformation process</vt:lpstr>
      <vt:lpstr>Analyze FTC Solutions Requirements Out of box where possible</vt:lpstr>
      <vt:lpstr>Analyze App possibilities for functionalities</vt:lpstr>
      <vt:lpstr>PowerPoint Presentation</vt:lpstr>
      <vt:lpstr>Proposed Project Schedule</vt:lpstr>
      <vt:lpstr>Getting started</vt:lpstr>
      <vt:lpstr>Setting up provider hosted environment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3</cp:revision>
  <dcterms:created xsi:type="dcterms:W3CDTF">2012-12-01T01:18:40Z</dcterms:created>
  <dcterms:modified xsi:type="dcterms:W3CDTF">2015-06-02T04:26:24Z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